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2" Type="http://schemas.openxmlformats.org/officeDocument/2006/relationships/hyperlink" Target="https://www.linkedin.com/in/jgrentner/" TargetMode="External"/><Relationship Id="rId4" Type="http://schemas.openxmlformats.org/officeDocument/2006/relationships/hyperlink" Target="https://www.linkedin.com/in/kotovos/" TargetMode="External"/><Relationship Id="rId1" Type="http://schemas.openxmlformats.org/officeDocument/2006/relationships/image" Target="../media/image-7-1.jpg"/><Relationship Id="rId3" Type="http://schemas.openxmlformats.org/officeDocument/2006/relationships/image" Target="../media/image-7-2.jp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hyperlink" Target="https://www.linkedin.com/in/jgrentner/" TargetMode="External"/><Relationship Id="rId2" Type="http://schemas.openxmlformats.org/officeDocument/2006/relationships/hyperlink" Target="https://www.linkedin.com/in/kotovos/" TargetMode="External"/><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F2238"/>
        </a:solidFill>
      </p:bgPr>
    </p:bg>
    <p:spTree>
      <p:nvGrpSpPr>
        <p:cNvPr id="1" name=""/>
        <p:cNvGrpSpPr/>
        <p:nvPr/>
      </p:nvGrpSpPr>
      <p:grpSpPr>
        <a:xfrm>
          <a:off x="0" y="0"/>
          <a:ext cx="0" cy="0"/>
          <a:chOff x="0" y="0"/>
          <a:chExt cx="0" cy="0"/>
        </a:xfrm>
      </p:grpSpPr>
      <p:sp>
        <p:nvSpPr>
          <p:cNvPr id="2" name="Text 0"/>
          <p:cNvSpPr/>
          <p:nvPr/>
        </p:nvSpPr>
        <p:spPr>
          <a:xfrm>
            <a:off x="640080" y="603504"/>
            <a:ext cx="7315200" cy="292608"/>
          </a:xfrm>
          <a:prstGeom prst="rect">
            <a:avLst/>
          </a:prstGeom>
          <a:noFill/>
          <a:ln/>
        </p:spPr>
        <p:txBody>
          <a:bodyPr wrap="square" rtlCol="0" anchor="ctr"/>
          <a:lstStyle/>
          <a:p>
            <a:pPr indent="0" marL="0">
              <a:buNone/>
            </a:pPr>
            <a:r>
              <a:rPr lang="en-US" sz="1200" b="1" spc="250" kern="0" dirty="0">
                <a:solidFill>
                  <a:srgbClr val="D9C4DF"/>
                </a:solidFill>
                <a:latin typeface="Century Gothic" pitchFamily="34" charset="0"/>
                <a:ea typeface="Century Gothic" pitchFamily="34" charset="-122"/>
                <a:cs typeface="Century Gothic" pitchFamily="34" charset="-120"/>
              </a:rPr>
              <a:t>PROPOSAL PREVIEW   ·   JUNE 2026</a:t>
            </a:r>
            <a:endParaRPr lang="en-US" sz="1200" dirty="0"/>
          </a:p>
        </p:txBody>
      </p:sp>
      <p:sp>
        <p:nvSpPr>
          <p:cNvPr id="3" name="Text 1"/>
          <p:cNvSpPr/>
          <p:nvPr/>
        </p:nvSpPr>
        <p:spPr>
          <a:xfrm>
            <a:off x="640080" y="969264"/>
            <a:ext cx="7315200" cy="274320"/>
          </a:xfrm>
          <a:prstGeom prst="rect">
            <a:avLst/>
          </a:prstGeom>
          <a:noFill/>
          <a:ln/>
        </p:spPr>
        <p:txBody>
          <a:bodyPr wrap="square" rtlCol="0" anchor="ctr"/>
          <a:lstStyle/>
          <a:p>
            <a:pPr indent="0" marL="0">
              <a:buNone/>
            </a:pPr>
            <a:r>
              <a:rPr lang="en-US" sz="1100" b="1" spc="200" kern="0" dirty="0">
                <a:solidFill>
                  <a:srgbClr val="B97FC4"/>
                </a:solidFill>
                <a:latin typeface="Century Gothic" pitchFamily="34" charset="0"/>
                <a:ea typeface="Century Gothic" pitchFamily="34" charset="-122"/>
                <a:cs typeface="Century Gothic" pitchFamily="34" charset="-120"/>
              </a:rPr>
              <a:t>PREPARED FOR  doTERRA</a:t>
            </a:r>
            <a:endParaRPr lang="en-US" sz="1100" dirty="0"/>
          </a:p>
        </p:txBody>
      </p:sp>
      <p:sp>
        <p:nvSpPr>
          <p:cNvPr id="4" name="Text 2"/>
          <p:cNvSpPr/>
          <p:nvPr/>
        </p:nvSpPr>
        <p:spPr>
          <a:xfrm>
            <a:off x="640080" y="1828800"/>
            <a:ext cx="7315200" cy="1920240"/>
          </a:xfrm>
          <a:prstGeom prst="rect">
            <a:avLst/>
          </a:prstGeom>
          <a:noFill/>
          <a:ln/>
        </p:spPr>
        <p:txBody>
          <a:bodyPr wrap="square" rtlCol="0" anchor="ctr"/>
          <a:lstStyle/>
          <a:p>
            <a:pPr algn="l" indent="0" marL="0">
              <a:lnSpc>
                <a:spcPct val="100000"/>
              </a:lnSpc>
              <a:buNone/>
            </a:pPr>
            <a:r>
              <a:rPr lang="en-US" sz="4800" b="1" dirty="0">
                <a:solidFill>
                  <a:srgbClr val="FFFFFF"/>
                </a:solidFill>
                <a:latin typeface="Century Gothic" pitchFamily="34" charset="0"/>
                <a:ea typeface="Century Gothic" pitchFamily="34" charset="-122"/>
                <a:cs typeface="Century Gothic" pitchFamily="34" charset="-120"/>
              </a:rPr>
              <a:t>The Cyclical</a:t>
            </a:r>
            <a:endParaRPr lang="en-US" sz="4800" dirty="0"/>
          </a:p>
          <a:p>
            <a:pPr algn="l" indent="0" marL="0">
              <a:lnSpc>
                <a:spcPct val="100000"/>
              </a:lnSpc>
              <a:buNone/>
            </a:pPr>
            <a:r>
              <a:rPr lang="en-US" sz="4800" b="1" dirty="0">
                <a:solidFill>
                  <a:srgbClr val="FFFFFF"/>
                </a:solidFill>
                <a:latin typeface="Century Gothic" pitchFamily="34" charset="0"/>
                <a:ea typeface="Century Gothic" pitchFamily="34" charset="-122"/>
                <a:cs typeface="Century Gothic" pitchFamily="34" charset="-120"/>
              </a:rPr>
              <a:t>Growth System</a:t>
            </a:r>
            <a:endParaRPr lang="en-US" sz="4800" dirty="0"/>
          </a:p>
        </p:txBody>
      </p:sp>
      <p:sp>
        <p:nvSpPr>
          <p:cNvPr id="5" name="Text 3"/>
          <p:cNvSpPr/>
          <p:nvPr/>
        </p:nvSpPr>
        <p:spPr>
          <a:xfrm>
            <a:off x="658368" y="3977640"/>
            <a:ext cx="6583680" cy="868680"/>
          </a:xfrm>
          <a:prstGeom prst="rect">
            <a:avLst/>
          </a:prstGeom>
          <a:noFill/>
          <a:ln/>
        </p:spPr>
        <p:txBody>
          <a:bodyPr wrap="square" rtlCol="0" anchor="ctr"/>
          <a:lstStyle/>
          <a:p>
            <a:pPr indent="0" marL="0">
              <a:lnSpc>
                <a:spcPct val="105000"/>
              </a:lnSpc>
              <a:buNone/>
            </a:pPr>
            <a:r>
              <a:rPr lang="en-US" sz="1700" dirty="0">
                <a:solidFill>
                  <a:srgbClr val="D9C4DF"/>
                </a:solidFill>
                <a:latin typeface="Calibri" pitchFamily="34" charset="0"/>
                <a:ea typeface="Calibri" pitchFamily="34" charset="-122"/>
                <a:cs typeface="Calibri" pitchFamily="34" charset="-120"/>
              </a:rPr>
              <a:t>A preview of how we instrument doTERRA’s $2B flywheel — and recover the revenue leaking from every stage of it.</a:t>
            </a:r>
            <a:endParaRPr lang="en-US" sz="1700" dirty="0"/>
          </a:p>
        </p:txBody>
      </p:sp>
      <p:sp>
        <p:nvSpPr>
          <p:cNvPr id="6" name="Shape 4"/>
          <p:cNvSpPr/>
          <p:nvPr/>
        </p:nvSpPr>
        <p:spPr>
          <a:xfrm>
            <a:off x="8686800" y="2240280"/>
            <a:ext cx="2743200" cy="2743200"/>
          </a:xfrm>
          <a:prstGeom prst="ellipse">
            <a:avLst/>
          </a:prstGeom>
          <a:ln w="15875">
            <a:solidFill>
              <a:srgbClr val="B97FC4"/>
            </a:solidFill>
            <a:prstDash val="solid"/>
          </a:ln>
        </p:spPr>
      </p:sp>
      <p:sp>
        <p:nvSpPr>
          <p:cNvPr id="7" name="Shape 5"/>
          <p:cNvSpPr/>
          <p:nvPr/>
        </p:nvSpPr>
        <p:spPr>
          <a:xfrm>
            <a:off x="9624060" y="2057400"/>
            <a:ext cx="868680" cy="365760"/>
          </a:xfrm>
          <a:prstGeom prst="roundRect">
            <a:avLst>
              <a:gd name="adj" fmla="val 45000"/>
            </a:avLst>
          </a:prstGeom>
          <a:solidFill>
            <a:srgbClr val="8E4A93"/>
          </a:solidFill>
          <a:ln/>
        </p:spPr>
      </p:sp>
      <p:sp>
        <p:nvSpPr>
          <p:cNvPr id="8" name="Text 6"/>
          <p:cNvSpPr/>
          <p:nvPr/>
        </p:nvSpPr>
        <p:spPr>
          <a:xfrm>
            <a:off x="9624060" y="2057400"/>
            <a:ext cx="868680" cy="365760"/>
          </a:xfrm>
          <a:prstGeom prst="rect">
            <a:avLst/>
          </a:prstGeom>
          <a:noFill/>
          <a:ln/>
        </p:spPr>
        <p:txBody>
          <a:bodyPr wrap="square" rtlCol="0" anchor="ctr"/>
          <a:lstStyle/>
          <a:p>
            <a:pPr algn="ctr" indent="0" marL="0">
              <a:buNone/>
            </a:pPr>
            <a:r>
              <a:rPr lang="en-US" sz="1000" b="1" spc="100" kern="0" dirty="0">
                <a:solidFill>
                  <a:srgbClr val="FFFFFF"/>
                </a:solidFill>
                <a:latin typeface="Century Gothic" pitchFamily="34" charset="0"/>
                <a:ea typeface="Century Gothic" pitchFamily="34" charset="-122"/>
                <a:cs typeface="Century Gothic" pitchFamily="34" charset="-120"/>
              </a:rPr>
              <a:t>RECOVER</a:t>
            </a:r>
            <a:endParaRPr lang="en-US" sz="1000" dirty="0"/>
          </a:p>
        </p:txBody>
      </p:sp>
      <p:sp>
        <p:nvSpPr>
          <p:cNvPr id="9" name="Shape 7"/>
          <p:cNvSpPr/>
          <p:nvPr/>
        </p:nvSpPr>
        <p:spPr>
          <a:xfrm>
            <a:off x="10995660" y="3429000"/>
            <a:ext cx="868680" cy="365760"/>
          </a:xfrm>
          <a:prstGeom prst="roundRect">
            <a:avLst>
              <a:gd name="adj" fmla="val 45000"/>
            </a:avLst>
          </a:prstGeom>
          <a:solidFill>
            <a:srgbClr val="8E4A93"/>
          </a:solidFill>
          <a:ln/>
        </p:spPr>
      </p:sp>
      <p:sp>
        <p:nvSpPr>
          <p:cNvPr id="10" name="Text 8"/>
          <p:cNvSpPr/>
          <p:nvPr/>
        </p:nvSpPr>
        <p:spPr>
          <a:xfrm>
            <a:off x="10995660" y="3429000"/>
            <a:ext cx="868680" cy="365760"/>
          </a:xfrm>
          <a:prstGeom prst="rect">
            <a:avLst/>
          </a:prstGeom>
          <a:noFill/>
          <a:ln/>
        </p:spPr>
        <p:txBody>
          <a:bodyPr wrap="square" rtlCol="0" anchor="ctr"/>
          <a:lstStyle/>
          <a:p>
            <a:pPr algn="ctr" indent="0" marL="0">
              <a:buNone/>
            </a:pPr>
            <a:r>
              <a:rPr lang="en-US" sz="1000" b="1" spc="100" kern="0" dirty="0">
                <a:solidFill>
                  <a:srgbClr val="FFFFFF"/>
                </a:solidFill>
                <a:latin typeface="Century Gothic" pitchFamily="34" charset="0"/>
                <a:ea typeface="Century Gothic" pitchFamily="34" charset="-122"/>
                <a:cs typeface="Century Gothic" pitchFamily="34" charset="-120"/>
              </a:rPr>
              <a:t>CONVERT</a:t>
            </a:r>
            <a:endParaRPr lang="en-US" sz="1000" dirty="0"/>
          </a:p>
        </p:txBody>
      </p:sp>
      <p:sp>
        <p:nvSpPr>
          <p:cNvPr id="11" name="Shape 9"/>
          <p:cNvSpPr/>
          <p:nvPr/>
        </p:nvSpPr>
        <p:spPr>
          <a:xfrm>
            <a:off x="9624060" y="4800600"/>
            <a:ext cx="868680" cy="365760"/>
          </a:xfrm>
          <a:prstGeom prst="roundRect">
            <a:avLst>
              <a:gd name="adj" fmla="val 45000"/>
            </a:avLst>
          </a:prstGeom>
          <a:solidFill>
            <a:srgbClr val="8E4A93"/>
          </a:solidFill>
          <a:ln/>
        </p:spPr>
      </p:sp>
      <p:sp>
        <p:nvSpPr>
          <p:cNvPr id="12" name="Text 10"/>
          <p:cNvSpPr/>
          <p:nvPr/>
        </p:nvSpPr>
        <p:spPr>
          <a:xfrm>
            <a:off x="9624060" y="4800600"/>
            <a:ext cx="868680" cy="365760"/>
          </a:xfrm>
          <a:prstGeom prst="rect">
            <a:avLst/>
          </a:prstGeom>
          <a:noFill/>
          <a:ln/>
        </p:spPr>
        <p:txBody>
          <a:bodyPr wrap="square" rtlCol="0" anchor="ctr"/>
          <a:lstStyle/>
          <a:p>
            <a:pPr algn="ctr" indent="0" marL="0">
              <a:buNone/>
            </a:pPr>
            <a:r>
              <a:rPr lang="en-US" sz="1000" b="1" spc="100" kern="0" dirty="0">
                <a:solidFill>
                  <a:srgbClr val="FFFFFF"/>
                </a:solidFill>
                <a:latin typeface="Century Gothic" pitchFamily="34" charset="0"/>
                <a:ea typeface="Century Gothic" pitchFamily="34" charset="-122"/>
                <a:cs typeface="Century Gothic" pitchFamily="34" charset="-120"/>
              </a:rPr>
              <a:t>RETAIN</a:t>
            </a:r>
            <a:endParaRPr lang="en-US" sz="1000" dirty="0"/>
          </a:p>
        </p:txBody>
      </p:sp>
      <p:sp>
        <p:nvSpPr>
          <p:cNvPr id="13" name="Shape 11"/>
          <p:cNvSpPr/>
          <p:nvPr/>
        </p:nvSpPr>
        <p:spPr>
          <a:xfrm>
            <a:off x="8252460" y="3429000"/>
            <a:ext cx="868680" cy="365760"/>
          </a:xfrm>
          <a:prstGeom prst="roundRect">
            <a:avLst>
              <a:gd name="adj" fmla="val 45000"/>
            </a:avLst>
          </a:prstGeom>
          <a:solidFill>
            <a:srgbClr val="8E4A93"/>
          </a:solidFill>
          <a:ln/>
        </p:spPr>
      </p:sp>
      <p:sp>
        <p:nvSpPr>
          <p:cNvPr id="14" name="Text 12"/>
          <p:cNvSpPr/>
          <p:nvPr/>
        </p:nvSpPr>
        <p:spPr>
          <a:xfrm>
            <a:off x="8252460" y="3429000"/>
            <a:ext cx="868680" cy="365760"/>
          </a:xfrm>
          <a:prstGeom prst="rect">
            <a:avLst/>
          </a:prstGeom>
          <a:noFill/>
          <a:ln/>
        </p:spPr>
        <p:txBody>
          <a:bodyPr wrap="square" rtlCol="0" anchor="ctr"/>
          <a:lstStyle/>
          <a:p>
            <a:pPr algn="ctr" indent="0" marL="0">
              <a:buNone/>
            </a:pPr>
            <a:r>
              <a:rPr lang="en-US" sz="1000" b="1" spc="100" kern="0" dirty="0">
                <a:solidFill>
                  <a:srgbClr val="FFFFFF"/>
                </a:solidFill>
                <a:latin typeface="Century Gothic" pitchFamily="34" charset="0"/>
                <a:ea typeface="Century Gothic" pitchFamily="34" charset="-122"/>
                <a:cs typeface="Century Gothic" pitchFamily="34" charset="-120"/>
              </a:rPr>
              <a:t>RECRUIT</a:t>
            </a:r>
            <a:endParaRPr lang="en-US" sz="1000" dirty="0"/>
          </a:p>
        </p:txBody>
      </p:sp>
      <p:sp>
        <p:nvSpPr>
          <p:cNvPr id="15" name="Text 13"/>
          <p:cNvSpPr/>
          <p:nvPr/>
        </p:nvSpPr>
        <p:spPr>
          <a:xfrm>
            <a:off x="9235440" y="3246120"/>
            <a:ext cx="1645920" cy="731520"/>
          </a:xfrm>
          <a:prstGeom prst="rect">
            <a:avLst/>
          </a:prstGeom>
          <a:noFill/>
          <a:ln/>
        </p:spPr>
        <p:txBody>
          <a:bodyPr wrap="square" rtlCol="0" anchor="ctr"/>
          <a:lstStyle/>
          <a:p>
            <a:pPr algn="ctr" indent="0" marL="0">
              <a:lnSpc>
                <a:spcPct val="95000"/>
              </a:lnSpc>
              <a:buNone/>
            </a:pPr>
            <a:r>
              <a:rPr lang="en-US" sz="2200" b="1" dirty="0">
                <a:solidFill>
                  <a:srgbClr val="B97FC4"/>
                </a:solidFill>
                <a:latin typeface="Century Gothic" pitchFamily="34" charset="0"/>
                <a:ea typeface="Century Gothic" pitchFamily="34" charset="-122"/>
                <a:cs typeface="Century Gothic" pitchFamily="34" charset="-120"/>
              </a:rPr>
              <a:t>$2B</a:t>
            </a:r>
            <a:pPr algn="ctr" indent="0" marL="0">
              <a:lnSpc>
                <a:spcPct val="95000"/>
              </a:lnSpc>
              <a:buNone/>
            </a:pPr>
            <a:endParaRPr lang="en-US" sz="2200" dirty="0"/>
          </a:p>
          <a:p>
            <a:pPr algn="ctr" indent="0" marL="0">
              <a:lnSpc>
                <a:spcPct val="95000"/>
              </a:lnSpc>
              <a:buNone/>
            </a:pPr>
            <a:r>
              <a:rPr lang="en-US" sz="1050" dirty="0">
                <a:solidFill>
                  <a:srgbClr val="D9C4DF"/>
                </a:solidFill>
                <a:latin typeface="Calibri" pitchFamily="34" charset="0"/>
                <a:ea typeface="Calibri" pitchFamily="34" charset="-122"/>
                <a:cs typeface="Calibri" pitchFamily="34" charset="-120"/>
              </a:rPr>
              <a:t>flywheel</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2F2238"/>
        </a:solidFill>
      </p:bgPr>
    </p:bg>
    <p:spTree>
      <p:nvGrpSpPr>
        <p:cNvPr id="1" name=""/>
        <p:cNvGrpSpPr/>
        <p:nvPr/>
      </p:nvGrpSpPr>
      <p:grpSpPr>
        <a:xfrm>
          <a:off x="0" y="0"/>
          <a:ext cx="0" cy="0"/>
          <a:chOff x="0" y="0"/>
          <a:chExt cx="0" cy="0"/>
        </a:xfrm>
      </p:grpSpPr>
      <p:sp>
        <p:nvSpPr>
          <p:cNvPr id="2" name="Text 0"/>
          <p:cNvSpPr/>
          <p:nvPr/>
        </p:nvSpPr>
        <p:spPr>
          <a:xfrm>
            <a:off x="640080" y="566928"/>
            <a:ext cx="10911535" cy="292608"/>
          </a:xfrm>
          <a:prstGeom prst="rect">
            <a:avLst/>
          </a:prstGeom>
          <a:noFill/>
          <a:ln/>
        </p:spPr>
        <p:txBody>
          <a:bodyPr wrap="square" rtlCol="0" anchor="ctr"/>
          <a:lstStyle/>
          <a:p>
            <a:pPr algn="l" indent="0" marL="0">
              <a:buNone/>
            </a:pPr>
            <a:r>
              <a:rPr lang="en-US" sz="1200" b="1" spc="250" kern="0" dirty="0">
                <a:solidFill>
                  <a:srgbClr val="B97FC4"/>
                </a:solidFill>
                <a:latin typeface="Century Gothic" pitchFamily="34" charset="0"/>
                <a:ea typeface="Century Gothic" pitchFamily="34" charset="-122"/>
                <a:cs typeface="Century Gothic" pitchFamily="34" charset="-120"/>
              </a:rPr>
              <a:t>THIS ISN’T A TEMPLATE</a:t>
            </a:r>
            <a:endParaRPr lang="en-US" sz="1200" dirty="0"/>
          </a:p>
        </p:txBody>
      </p:sp>
      <p:sp>
        <p:nvSpPr>
          <p:cNvPr id="3" name="Text 1"/>
          <p:cNvSpPr/>
          <p:nvPr/>
        </p:nvSpPr>
        <p:spPr>
          <a:xfrm>
            <a:off x="640080" y="950976"/>
            <a:ext cx="10927080" cy="777240"/>
          </a:xfrm>
          <a:prstGeom prst="rect">
            <a:avLst/>
          </a:prstGeom>
          <a:noFill/>
          <a:ln/>
        </p:spPr>
        <p:txBody>
          <a:bodyPr wrap="square" rtlCol="0" anchor="ctr"/>
          <a:lstStyle/>
          <a:p>
            <a:pPr indent="0" marL="0">
              <a:buNone/>
            </a:pPr>
            <a:r>
              <a:rPr lang="en-US" sz="2600" b="1" dirty="0">
                <a:solidFill>
                  <a:srgbClr val="FFFFFF"/>
                </a:solidFill>
                <a:latin typeface="Century Gothic" pitchFamily="34" charset="0"/>
                <a:ea typeface="Century Gothic" pitchFamily="34" charset="-122"/>
                <a:cs typeface="Century Gothic" pitchFamily="34" charset="-120"/>
              </a:rPr>
              <a:t>We Studied Your Flywheel Before We Wrote a Word</a:t>
            </a:r>
            <a:endParaRPr lang="en-US" sz="2600" dirty="0"/>
          </a:p>
        </p:txBody>
      </p:sp>
      <p:sp>
        <p:nvSpPr>
          <p:cNvPr id="4" name="Text 2"/>
          <p:cNvSpPr/>
          <p:nvPr/>
        </p:nvSpPr>
        <p:spPr>
          <a:xfrm>
            <a:off x="640080" y="1755648"/>
            <a:ext cx="10698480" cy="548640"/>
          </a:xfrm>
          <a:prstGeom prst="rect">
            <a:avLst/>
          </a:prstGeom>
          <a:noFill/>
          <a:ln/>
        </p:spPr>
        <p:txBody>
          <a:bodyPr wrap="square" rtlCol="0" anchor="ctr"/>
          <a:lstStyle/>
          <a:p>
            <a:pPr indent="0" marL="0">
              <a:lnSpc>
                <a:spcPct val="105000"/>
              </a:lnSpc>
              <a:buNone/>
            </a:pPr>
            <a:r>
              <a:rPr lang="en-US" sz="1450" dirty="0">
                <a:solidFill>
                  <a:srgbClr val="D9C4DF"/>
                </a:solidFill>
                <a:latin typeface="Calibri" pitchFamily="34" charset="0"/>
                <a:ea typeface="Calibri" pitchFamily="34" charset="-122"/>
                <a:cs typeface="Calibri" pitchFamily="34" charset="-120"/>
              </a:rPr>
              <a:t>This proposal is the output of focused research on doTERRA specifically — audience, intent, funnel, competitors, and a live inspection of your tech stack.</a:t>
            </a:r>
            <a:endParaRPr lang="en-US" sz="1450" dirty="0"/>
          </a:p>
        </p:txBody>
      </p:sp>
      <p:sp>
        <p:nvSpPr>
          <p:cNvPr id="5" name="Shape 3"/>
          <p:cNvSpPr/>
          <p:nvPr/>
        </p:nvSpPr>
        <p:spPr>
          <a:xfrm>
            <a:off x="746608" y="2542032"/>
            <a:ext cx="1993392" cy="3154680"/>
          </a:xfrm>
          <a:prstGeom prst="roundRect">
            <a:avLst>
              <a:gd name="adj" fmla="val 3211"/>
            </a:avLst>
          </a:prstGeom>
          <a:solidFill>
            <a:srgbClr val="3C2E45"/>
          </a:solidFill>
          <a:ln/>
        </p:spPr>
      </p:sp>
      <p:sp>
        <p:nvSpPr>
          <p:cNvPr id="6" name="Text 4"/>
          <p:cNvSpPr/>
          <p:nvPr/>
        </p:nvSpPr>
        <p:spPr>
          <a:xfrm>
            <a:off x="911200" y="2761488"/>
            <a:ext cx="1664208" cy="274320"/>
          </a:xfrm>
          <a:prstGeom prst="rect">
            <a:avLst/>
          </a:prstGeom>
          <a:noFill/>
          <a:ln/>
        </p:spPr>
        <p:txBody>
          <a:bodyPr wrap="square" rtlCol="0" anchor="ctr"/>
          <a:lstStyle/>
          <a:p>
            <a:pPr indent="0" marL="0">
              <a:buNone/>
            </a:pPr>
            <a:r>
              <a:rPr lang="en-US" sz="1050" b="1" spc="100" kern="0" dirty="0">
                <a:solidFill>
                  <a:srgbClr val="B97FC4"/>
                </a:solidFill>
                <a:latin typeface="Century Gothic" pitchFamily="34" charset="0"/>
                <a:ea typeface="Century Gothic" pitchFamily="34" charset="-122"/>
                <a:cs typeface="Century Gothic" pitchFamily="34" charset="-120"/>
              </a:rPr>
              <a:t>AUDIENCE</a:t>
            </a:r>
            <a:endParaRPr lang="en-US" sz="1050" dirty="0"/>
          </a:p>
        </p:txBody>
      </p:sp>
      <p:sp>
        <p:nvSpPr>
          <p:cNvPr id="7" name="Text 5"/>
          <p:cNvSpPr/>
          <p:nvPr/>
        </p:nvSpPr>
        <p:spPr>
          <a:xfrm>
            <a:off x="911200" y="3145536"/>
            <a:ext cx="1664208" cy="749808"/>
          </a:xfrm>
          <a:prstGeom prst="rect">
            <a:avLst/>
          </a:prstGeom>
          <a:noFill/>
          <a:ln/>
        </p:spPr>
        <p:txBody>
          <a:bodyPr wrap="square" rtlCol="0" anchor="t"/>
          <a:lstStyle/>
          <a:p>
            <a:pPr indent="0" marL="0">
              <a:lnSpc>
                <a:spcPct val="95000"/>
              </a:lnSpc>
              <a:buNone/>
            </a:pPr>
            <a:r>
              <a:rPr lang="en-US" sz="2100" b="1" dirty="0">
                <a:solidFill>
                  <a:srgbClr val="B97FC4"/>
                </a:solidFill>
                <a:latin typeface="Century Gothic" pitchFamily="34" charset="0"/>
                <a:ea typeface="Century Gothic" pitchFamily="34" charset="-122"/>
                <a:cs typeface="Century Gothic" pitchFamily="34" charset="-120"/>
              </a:rPr>
              <a:t>4 cohorts</a:t>
            </a:r>
            <a:endParaRPr lang="en-US" sz="2100" dirty="0"/>
          </a:p>
        </p:txBody>
      </p:sp>
      <p:sp>
        <p:nvSpPr>
          <p:cNvPr id="8" name="Text 6"/>
          <p:cNvSpPr/>
          <p:nvPr/>
        </p:nvSpPr>
        <p:spPr>
          <a:xfrm>
            <a:off x="911200" y="3931920"/>
            <a:ext cx="1664208" cy="1554480"/>
          </a:xfrm>
          <a:prstGeom prst="rect">
            <a:avLst/>
          </a:prstGeom>
          <a:noFill/>
          <a:ln/>
        </p:spPr>
        <p:txBody>
          <a:bodyPr wrap="square" rtlCol="0" anchor="t"/>
          <a:lstStyle/>
          <a:p>
            <a:pPr indent="0" marL="0">
              <a:lnSpc>
                <a:spcPct val="108000"/>
              </a:lnSpc>
              <a:buNone/>
            </a:pPr>
            <a:r>
              <a:rPr lang="en-US" sz="1250" dirty="0">
                <a:solidFill>
                  <a:srgbClr val="D9C4DF"/>
                </a:solidFill>
                <a:latin typeface="Calibri" pitchFamily="34" charset="0"/>
                <a:ea typeface="Calibri" pitchFamily="34" charset="-122"/>
                <a:cs typeface="Calibri" pitchFamily="34" charset="-120"/>
              </a:rPr>
              <a:t>Four behavioral segments mapped to real personas.</a:t>
            </a:r>
            <a:endParaRPr lang="en-US" sz="1250" dirty="0"/>
          </a:p>
        </p:txBody>
      </p:sp>
      <p:sp>
        <p:nvSpPr>
          <p:cNvPr id="9" name="Shape 7"/>
          <p:cNvSpPr/>
          <p:nvPr/>
        </p:nvSpPr>
        <p:spPr>
          <a:xfrm>
            <a:off x="2922880" y="2542032"/>
            <a:ext cx="1993392" cy="3154680"/>
          </a:xfrm>
          <a:prstGeom prst="roundRect">
            <a:avLst>
              <a:gd name="adj" fmla="val 3211"/>
            </a:avLst>
          </a:prstGeom>
          <a:solidFill>
            <a:srgbClr val="3C2E45"/>
          </a:solidFill>
          <a:ln/>
        </p:spPr>
      </p:sp>
      <p:sp>
        <p:nvSpPr>
          <p:cNvPr id="10" name="Text 8"/>
          <p:cNvSpPr/>
          <p:nvPr/>
        </p:nvSpPr>
        <p:spPr>
          <a:xfrm>
            <a:off x="3087472" y="2761488"/>
            <a:ext cx="1664208" cy="274320"/>
          </a:xfrm>
          <a:prstGeom prst="rect">
            <a:avLst/>
          </a:prstGeom>
          <a:noFill/>
          <a:ln/>
        </p:spPr>
        <p:txBody>
          <a:bodyPr wrap="square" rtlCol="0" anchor="ctr"/>
          <a:lstStyle/>
          <a:p>
            <a:pPr indent="0" marL="0">
              <a:buNone/>
            </a:pPr>
            <a:r>
              <a:rPr lang="en-US" sz="1050" b="1" spc="100" kern="0" dirty="0">
                <a:solidFill>
                  <a:srgbClr val="B97FC4"/>
                </a:solidFill>
                <a:latin typeface="Century Gothic" pitchFamily="34" charset="0"/>
                <a:ea typeface="Century Gothic" pitchFamily="34" charset="-122"/>
                <a:cs typeface="Century Gothic" pitchFamily="34" charset="-120"/>
              </a:rPr>
              <a:t>INTENT</a:t>
            </a:r>
            <a:endParaRPr lang="en-US" sz="1050" dirty="0"/>
          </a:p>
        </p:txBody>
      </p:sp>
      <p:sp>
        <p:nvSpPr>
          <p:cNvPr id="11" name="Text 9"/>
          <p:cNvSpPr/>
          <p:nvPr/>
        </p:nvSpPr>
        <p:spPr>
          <a:xfrm>
            <a:off x="3087472" y="3145536"/>
            <a:ext cx="1664208" cy="749808"/>
          </a:xfrm>
          <a:prstGeom prst="rect">
            <a:avLst/>
          </a:prstGeom>
          <a:noFill/>
          <a:ln/>
        </p:spPr>
        <p:txBody>
          <a:bodyPr wrap="square" rtlCol="0" anchor="t"/>
          <a:lstStyle/>
          <a:p>
            <a:pPr indent="0" marL="0">
              <a:lnSpc>
                <a:spcPct val="95000"/>
              </a:lnSpc>
              <a:buNone/>
            </a:pPr>
            <a:r>
              <a:rPr lang="en-US" sz="2100" b="1" dirty="0">
                <a:solidFill>
                  <a:srgbClr val="B97FC4"/>
                </a:solidFill>
                <a:latin typeface="Century Gothic" pitchFamily="34" charset="0"/>
                <a:ea typeface="Century Gothic" pitchFamily="34" charset="-122"/>
                <a:cs typeface="Century Gothic" pitchFamily="34" charset="-120"/>
              </a:rPr>
              <a:t>26,000+</a:t>
            </a:r>
            <a:endParaRPr lang="en-US" sz="2100" dirty="0"/>
          </a:p>
        </p:txBody>
      </p:sp>
      <p:sp>
        <p:nvSpPr>
          <p:cNvPr id="12" name="Text 10"/>
          <p:cNvSpPr/>
          <p:nvPr/>
        </p:nvSpPr>
        <p:spPr>
          <a:xfrm>
            <a:off x="3087472" y="3931920"/>
            <a:ext cx="1664208" cy="1554480"/>
          </a:xfrm>
          <a:prstGeom prst="rect">
            <a:avLst/>
          </a:prstGeom>
          <a:noFill/>
          <a:ln/>
        </p:spPr>
        <p:txBody>
          <a:bodyPr wrap="square" rtlCol="0" anchor="t"/>
          <a:lstStyle/>
          <a:p>
            <a:pPr indent="0" marL="0">
              <a:lnSpc>
                <a:spcPct val="108000"/>
              </a:lnSpc>
              <a:buNone/>
            </a:pPr>
            <a:r>
              <a:rPr lang="en-US" sz="1250" dirty="0">
                <a:solidFill>
                  <a:srgbClr val="D9C4DF"/>
                </a:solidFill>
                <a:latin typeface="Calibri" pitchFamily="34" charset="0"/>
                <a:ea typeface="Calibri" pitchFamily="34" charset="-122"/>
                <a:cs typeface="Calibri" pitchFamily="34" charset="-120"/>
              </a:rPr>
              <a:t>Topics scored across 1.1T monthly open-web signals.</a:t>
            </a:r>
            <a:endParaRPr lang="en-US" sz="1250" dirty="0"/>
          </a:p>
        </p:txBody>
      </p:sp>
      <p:sp>
        <p:nvSpPr>
          <p:cNvPr id="13" name="Shape 11"/>
          <p:cNvSpPr/>
          <p:nvPr/>
        </p:nvSpPr>
        <p:spPr>
          <a:xfrm>
            <a:off x="5099152" y="2542032"/>
            <a:ext cx="1993392" cy="3154680"/>
          </a:xfrm>
          <a:prstGeom prst="roundRect">
            <a:avLst>
              <a:gd name="adj" fmla="val 3211"/>
            </a:avLst>
          </a:prstGeom>
          <a:solidFill>
            <a:srgbClr val="3C2E45"/>
          </a:solidFill>
          <a:ln/>
        </p:spPr>
      </p:sp>
      <p:sp>
        <p:nvSpPr>
          <p:cNvPr id="14" name="Text 12"/>
          <p:cNvSpPr/>
          <p:nvPr/>
        </p:nvSpPr>
        <p:spPr>
          <a:xfrm>
            <a:off x="5263744" y="2761488"/>
            <a:ext cx="1664208" cy="274320"/>
          </a:xfrm>
          <a:prstGeom prst="rect">
            <a:avLst/>
          </a:prstGeom>
          <a:noFill/>
          <a:ln/>
        </p:spPr>
        <p:txBody>
          <a:bodyPr wrap="square" rtlCol="0" anchor="ctr"/>
          <a:lstStyle/>
          <a:p>
            <a:pPr indent="0" marL="0">
              <a:buNone/>
            </a:pPr>
            <a:r>
              <a:rPr lang="en-US" sz="1050" b="1" spc="100" kern="0" dirty="0">
                <a:solidFill>
                  <a:srgbClr val="B97FC4"/>
                </a:solidFill>
                <a:latin typeface="Century Gothic" pitchFamily="34" charset="0"/>
                <a:ea typeface="Century Gothic" pitchFamily="34" charset="-122"/>
                <a:cs typeface="Century Gothic" pitchFamily="34" charset="-120"/>
              </a:rPr>
              <a:t>FUNNEL</a:t>
            </a:r>
            <a:endParaRPr lang="en-US" sz="1050" dirty="0"/>
          </a:p>
        </p:txBody>
      </p:sp>
      <p:sp>
        <p:nvSpPr>
          <p:cNvPr id="15" name="Text 13"/>
          <p:cNvSpPr/>
          <p:nvPr/>
        </p:nvSpPr>
        <p:spPr>
          <a:xfrm>
            <a:off x="5263744" y="3145536"/>
            <a:ext cx="1664208" cy="749808"/>
          </a:xfrm>
          <a:prstGeom prst="rect">
            <a:avLst/>
          </a:prstGeom>
          <a:noFill/>
          <a:ln/>
        </p:spPr>
        <p:txBody>
          <a:bodyPr wrap="square" rtlCol="0" anchor="t"/>
          <a:lstStyle/>
          <a:p>
            <a:pPr indent="0" marL="0">
              <a:lnSpc>
                <a:spcPct val="95000"/>
              </a:lnSpc>
              <a:buNone/>
            </a:pPr>
            <a:r>
              <a:rPr lang="en-US" sz="2100" b="1" dirty="0">
                <a:solidFill>
                  <a:srgbClr val="B97FC4"/>
                </a:solidFill>
                <a:latin typeface="Century Gothic" pitchFamily="34" charset="0"/>
                <a:ea typeface="Century Gothic" pitchFamily="34" charset="-122"/>
                <a:cs typeface="Century Gothic" pitchFamily="34" charset="-120"/>
              </a:rPr>
              <a:t>5 leaks</a:t>
            </a:r>
            <a:endParaRPr lang="en-US" sz="2100" dirty="0"/>
          </a:p>
        </p:txBody>
      </p:sp>
      <p:sp>
        <p:nvSpPr>
          <p:cNvPr id="16" name="Text 14"/>
          <p:cNvSpPr/>
          <p:nvPr/>
        </p:nvSpPr>
        <p:spPr>
          <a:xfrm>
            <a:off x="5263744" y="3931920"/>
            <a:ext cx="1664208" cy="1554480"/>
          </a:xfrm>
          <a:prstGeom prst="rect">
            <a:avLst/>
          </a:prstGeom>
          <a:noFill/>
          <a:ln/>
        </p:spPr>
        <p:txBody>
          <a:bodyPr wrap="square" rtlCol="0" anchor="t"/>
          <a:lstStyle/>
          <a:p>
            <a:pPr indent="0" marL="0">
              <a:lnSpc>
                <a:spcPct val="108000"/>
              </a:lnSpc>
              <a:buNone/>
            </a:pPr>
            <a:r>
              <a:rPr lang="en-US" sz="1250" dirty="0">
                <a:solidFill>
                  <a:srgbClr val="D9C4DF"/>
                </a:solidFill>
                <a:latin typeface="Calibri" pitchFamily="34" charset="0"/>
                <a:ea typeface="Calibri" pitchFamily="34" charset="-122"/>
                <a:cs typeface="Calibri" pitchFamily="34" charset="-120"/>
              </a:rPr>
              <a:t>Five structural drop-off points, each quantified.</a:t>
            </a:r>
            <a:endParaRPr lang="en-US" sz="1250" dirty="0"/>
          </a:p>
        </p:txBody>
      </p:sp>
      <p:sp>
        <p:nvSpPr>
          <p:cNvPr id="17" name="Shape 15"/>
          <p:cNvSpPr/>
          <p:nvPr/>
        </p:nvSpPr>
        <p:spPr>
          <a:xfrm>
            <a:off x="7275424" y="2542032"/>
            <a:ext cx="1993392" cy="3154680"/>
          </a:xfrm>
          <a:prstGeom prst="roundRect">
            <a:avLst>
              <a:gd name="adj" fmla="val 3211"/>
            </a:avLst>
          </a:prstGeom>
          <a:solidFill>
            <a:srgbClr val="3C2E45"/>
          </a:solidFill>
          <a:ln/>
        </p:spPr>
      </p:sp>
      <p:sp>
        <p:nvSpPr>
          <p:cNvPr id="18" name="Text 16"/>
          <p:cNvSpPr/>
          <p:nvPr/>
        </p:nvSpPr>
        <p:spPr>
          <a:xfrm>
            <a:off x="7440016" y="2761488"/>
            <a:ext cx="1664208" cy="274320"/>
          </a:xfrm>
          <a:prstGeom prst="rect">
            <a:avLst/>
          </a:prstGeom>
          <a:noFill/>
          <a:ln/>
        </p:spPr>
        <p:txBody>
          <a:bodyPr wrap="square" rtlCol="0" anchor="ctr"/>
          <a:lstStyle/>
          <a:p>
            <a:pPr indent="0" marL="0">
              <a:buNone/>
            </a:pPr>
            <a:r>
              <a:rPr lang="en-US" sz="1050" b="1" spc="100" kern="0" dirty="0">
                <a:solidFill>
                  <a:srgbClr val="B97FC4"/>
                </a:solidFill>
                <a:latin typeface="Century Gothic" pitchFamily="34" charset="0"/>
                <a:ea typeface="Century Gothic" pitchFamily="34" charset="-122"/>
                <a:cs typeface="Century Gothic" pitchFamily="34" charset="-120"/>
              </a:rPr>
              <a:t>STACK</a:t>
            </a:r>
            <a:endParaRPr lang="en-US" sz="1050" dirty="0"/>
          </a:p>
        </p:txBody>
      </p:sp>
      <p:sp>
        <p:nvSpPr>
          <p:cNvPr id="19" name="Text 17"/>
          <p:cNvSpPr/>
          <p:nvPr/>
        </p:nvSpPr>
        <p:spPr>
          <a:xfrm>
            <a:off x="7440016" y="3145536"/>
            <a:ext cx="1664208" cy="749808"/>
          </a:xfrm>
          <a:prstGeom prst="rect">
            <a:avLst/>
          </a:prstGeom>
          <a:noFill/>
          <a:ln/>
        </p:spPr>
        <p:txBody>
          <a:bodyPr wrap="square" rtlCol="0" anchor="t"/>
          <a:lstStyle/>
          <a:p>
            <a:pPr indent="0" marL="0">
              <a:lnSpc>
                <a:spcPct val="95000"/>
              </a:lnSpc>
              <a:buNone/>
            </a:pPr>
            <a:r>
              <a:rPr lang="en-US" sz="2100" b="1" dirty="0">
                <a:solidFill>
                  <a:srgbClr val="B97FC4"/>
                </a:solidFill>
                <a:latin typeface="Century Gothic" pitchFamily="34" charset="0"/>
                <a:ea typeface="Century Gothic" pitchFamily="34" charset="-122"/>
                <a:cs typeface="Century Gothic" pitchFamily="34" charset="-120"/>
              </a:rPr>
              <a:t>12+ tools</a:t>
            </a:r>
            <a:endParaRPr lang="en-US" sz="2100" dirty="0"/>
          </a:p>
        </p:txBody>
      </p:sp>
      <p:sp>
        <p:nvSpPr>
          <p:cNvPr id="20" name="Text 18"/>
          <p:cNvSpPr/>
          <p:nvPr/>
        </p:nvSpPr>
        <p:spPr>
          <a:xfrm>
            <a:off x="7440016" y="3931920"/>
            <a:ext cx="1664208" cy="1554480"/>
          </a:xfrm>
          <a:prstGeom prst="rect">
            <a:avLst/>
          </a:prstGeom>
          <a:noFill/>
          <a:ln/>
        </p:spPr>
        <p:txBody>
          <a:bodyPr wrap="square" rtlCol="0" anchor="t"/>
          <a:lstStyle/>
          <a:p>
            <a:pPr indent="0" marL="0">
              <a:lnSpc>
                <a:spcPct val="108000"/>
              </a:lnSpc>
              <a:buNone/>
            </a:pPr>
            <a:r>
              <a:rPr lang="en-US" sz="1250" dirty="0">
                <a:solidFill>
                  <a:srgbClr val="D9C4DF"/>
                </a:solidFill>
                <a:latin typeface="Calibri" pitchFamily="34" charset="0"/>
                <a:ea typeface="Calibri" pitchFamily="34" charset="-122"/>
                <a:cs typeface="Calibri" pitchFamily="34" charset="-120"/>
              </a:rPr>
              <a:t>Verified live via network + JS inspection of doterra.com.</a:t>
            </a:r>
            <a:endParaRPr lang="en-US" sz="1250" dirty="0"/>
          </a:p>
        </p:txBody>
      </p:sp>
      <p:sp>
        <p:nvSpPr>
          <p:cNvPr id="21" name="Shape 19"/>
          <p:cNvSpPr/>
          <p:nvPr/>
        </p:nvSpPr>
        <p:spPr>
          <a:xfrm>
            <a:off x="9451696" y="2542032"/>
            <a:ext cx="1993392" cy="3154680"/>
          </a:xfrm>
          <a:prstGeom prst="roundRect">
            <a:avLst>
              <a:gd name="adj" fmla="val 3211"/>
            </a:avLst>
          </a:prstGeom>
          <a:solidFill>
            <a:srgbClr val="3C2E45"/>
          </a:solidFill>
          <a:ln/>
        </p:spPr>
      </p:sp>
      <p:sp>
        <p:nvSpPr>
          <p:cNvPr id="22" name="Text 20"/>
          <p:cNvSpPr/>
          <p:nvPr/>
        </p:nvSpPr>
        <p:spPr>
          <a:xfrm>
            <a:off x="9616288" y="2761488"/>
            <a:ext cx="1664208" cy="274320"/>
          </a:xfrm>
          <a:prstGeom prst="rect">
            <a:avLst/>
          </a:prstGeom>
          <a:noFill/>
          <a:ln/>
        </p:spPr>
        <p:txBody>
          <a:bodyPr wrap="square" rtlCol="0" anchor="ctr"/>
          <a:lstStyle/>
          <a:p>
            <a:pPr indent="0" marL="0">
              <a:buNone/>
            </a:pPr>
            <a:r>
              <a:rPr lang="en-US" sz="1050" b="1" spc="100" kern="0" dirty="0">
                <a:solidFill>
                  <a:srgbClr val="B97FC4"/>
                </a:solidFill>
                <a:latin typeface="Century Gothic" pitchFamily="34" charset="0"/>
                <a:ea typeface="Century Gothic" pitchFamily="34" charset="-122"/>
                <a:cs typeface="Century Gothic" pitchFamily="34" charset="-120"/>
              </a:rPr>
              <a:t>COMPETITORS</a:t>
            </a:r>
            <a:endParaRPr lang="en-US" sz="1050" dirty="0"/>
          </a:p>
        </p:txBody>
      </p:sp>
      <p:sp>
        <p:nvSpPr>
          <p:cNvPr id="23" name="Text 21"/>
          <p:cNvSpPr/>
          <p:nvPr/>
        </p:nvSpPr>
        <p:spPr>
          <a:xfrm>
            <a:off x="9616288" y="3145536"/>
            <a:ext cx="1664208" cy="749808"/>
          </a:xfrm>
          <a:prstGeom prst="rect">
            <a:avLst/>
          </a:prstGeom>
          <a:noFill/>
          <a:ln/>
        </p:spPr>
        <p:txBody>
          <a:bodyPr wrap="square" rtlCol="0" anchor="t"/>
          <a:lstStyle/>
          <a:p>
            <a:pPr indent="0" marL="0">
              <a:lnSpc>
                <a:spcPct val="95000"/>
              </a:lnSpc>
              <a:buNone/>
            </a:pPr>
            <a:r>
              <a:rPr lang="en-US" sz="2100" b="1" dirty="0">
                <a:solidFill>
                  <a:srgbClr val="B97FC4"/>
                </a:solidFill>
                <a:latin typeface="Century Gothic" pitchFamily="34" charset="0"/>
                <a:ea typeface="Century Gothic" pitchFamily="34" charset="-122"/>
                <a:cs typeface="Century Gothic" pitchFamily="34" charset="-120"/>
              </a:rPr>
              <a:t>4 mapped</a:t>
            </a:r>
            <a:endParaRPr lang="en-US" sz="2100" dirty="0"/>
          </a:p>
        </p:txBody>
      </p:sp>
      <p:sp>
        <p:nvSpPr>
          <p:cNvPr id="24" name="Text 22"/>
          <p:cNvSpPr/>
          <p:nvPr/>
        </p:nvSpPr>
        <p:spPr>
          <a:xfrm>
            <a:off x="9616288" y="3931920"/>
            <a:ext cx="1664208" cy="1554480"/>
          </a:xfrm>
          <a:prstGeom prst="rect">
            <a:avLst/>
          </a:prstGeom>
          <a:noFill/>
          <a:ln/>
        </p:spPr>
        <p:txBody>
          <a:bodyPr wrap="square" rtlCol="0" anchor="t"/>
          <a:lstStyle/>
          <a:p>
            <a:pPr indent="0" marL="0">
              <a:lnSpc>
                <a:spcPct val="108000"/>
              </a:lnSpc>
              <a:buNone/>
            </a:pPr>
            <a:r>
              <a:rPr lang="en-US" sz="1250" dirty="0">
                <a:solidFill>
                  <a:srgbClr val="D9C4DF"/>
                </a:solidFill>
                <a:latin typeface="Calibri" pitchFamily="34" charset="0"/>
                <a:ea typeface="Calibri" pitchFamily="34" charset="-122"/>
                <a:cs typeface="Calibri" pitchFamily="34" charset="-120"/>
              </a:rPr>
              <a:t>Young Living, Plant Therapy, Edens Garden, Rocky Mountain Oils.</a:t>
            </a:r>
            <a:endParaRPr lang="en-US" sz="1250" dirty="0"/>
          </a:p>
        </p:txBody>
      </p:sp>
      <p:sp>
        <p:nvSpPr>
          <p:cNvPr id="25" name="Text 23"/>
          <p:cNvSpPr/>
          <p:nvPr/>
        </p:nvSpPr>
        <p:spPr>
          <a:xfrm>
            <a:off x="640080" y="6437376"/>
            <a:ext cx="10911535" cy="274320"/>
          </a:xfrm>
          <a:prstGeom prst="rect">
            <a:avLst/>
          </a:prstGeom>
          <a:noFill/>
          <a:ln/>
        </p:spPr>
        <p:txBody>
          <a:bodyPr wrap="square" rtlCol="0" anchor="ctr"/>
          <a:lstStyle/>
          <a:p>
            <a:pPr algn="l" indent="0" marL="0">
              <a:buNone/>
            </a:pPr>
            <a:r>
              <a:rPr lang="en-US" sz="800" b="1" spc="60" kern="0" dirty="0">
                <a:solidFill>
                  <a:srgbClr val="9A8FA3"/>
                </a:solidFill>
                <a:latin typeface="Calibri" pitchFamily="34" charset="0"/>
                <a:ea typeface="Calibri" pitchFamily="34" charset="-122"/>
                <a:cs typeface="Calibri" pitchFamily="34" charset="-120"/>
              </a:rPr>
              <a:t>Net Results Consults</a:t>
            </a:r>
            <a:pPr algn="l" indent="0" marL="0">
              <a:buNone/>
            </a:pPr>
            <a:r>
              <a:rPr lang="en-US" sz="800" spc="60" kern="0" dirty="0">
                <a:solidFill>
                  <a:srgbClr val="9A8FA3"/>
                </a:solidFill>
                <a:latin typeface="Calibri" pitchFamily="34" charset="0"/>
                <a:ea typeface="Calibri" pitchFamily="34" charset="-122"/>
                <a:cs typeface="Calibri" pitchFamily="34" charset="-120"/>
              </a:rPr>
              <a:t>  ×  </a:t>
            </a:r>
            <a:pPr algn="l" indent="0" marL="0">
              <a:buNone/>
            </a:pPr>
            <a:r>
              <a:rPr lang="en-US" sz="800" b="1" spc="60" kern="0" dirty="0">
                <a:solidFill>
                  <a:srgbClr val="9A8FA3"/>
                </a:solidFill>
                <a:latin typeface="Calibri" pitchFamily="34" charset="0"/>
                <a:ea typeface="Calibri" pitchFamily="34" charset="-122"/>
                <a:cs typeface="Calibri" pitchFamily="34" charset="-120"/>
              </a:rPr>
              <a:t>delivr.ai</a:t>
            </a:r>
            <a:pPr algn="l" indent="0" marL="0">
              <a:buNone/>
            </a:pPr>
            <a:r>
              <a:rPr lang="en-US" sz="800" spc="60" kern="0" dirty="0">
                <a:solidFill>
                  <a:srgbClr val="9A8FA3"/>
                </a:solidFill>
                <a:latin typeface="Calibri" pitchFamily="34" charset="0"/>
                <a:ea typeface="Calibri" pitchFamily="34" charset="-122"/>
                <a:cs typeface="Calibri" pitchFamily="34" charset="-120"/>
              </a:rPr>
              <a:t>      ·      Preview for doTERRA      ·      Proof of Depth</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40080" y="566928"/>
            <a:ext cx="10911535" cy="292608"/>
          </a:xfrm>
          <a:prstGeom prst="rect">
            <a:avLst/>
          </a:prstGeom>
          <a:noFill/>
          <a:ln/>
        </p:spPr>
        <p:txBody>
          <a:bodyPr wrap="square" rtlCol="0" anchor="ctr"/>
          <a:lstStyle/>
          <a:p>
            <a:pPr algn="l" indent="0" marL="0">
              <a:buNone/>
            </a:pPr>
            <a:r>
              <a:rPr lang="en-US" sz="1200" b="1" spc="250" kern="0" dirty="0">
                <a:solidFill>
                  <a:srgbClr val="8E4A93"/>
                </a:solidFill>
                <a:latin typeface="Century Gothic" pitchFamily="34" charset="0"/>
                <a:ea typeface="Century Gothic" pitchFamily="34" charset="-122"/>
                <a:cs typeface="Century Gothic" pitchFamily="34" charset="-120"/>
              </a:rPr>
              <a:t>THE SITUATION</a:t>
            </a:r>
            <a:endParaRPr lang="en-US" sz="1200" dirty="0"/>
          </a:p>
        </p:txBody>
      </p:sp>
      <p:sp>
        <p:nvSpPr>
          <p:cNvPr id="3" name="Text 1"/>
          <p:cNvSpPr/>
          <p:nvPr/>
        </p:nvSpPr>
        <p:spPr>
          <a:xfrm>
            <a:off x="640080" y="950976"/>
            <a:ext cx="10881360" cy="1417320"/>
          </a:xfrm>
          <a:prstGeom prst="rect">
            <a:avLst/>
          </a:prstGeom>
          <a:noFill/>
          <a:ln/>
        </p:spPr>
        <p:txBody>
          <a:bodyPr wrap="square" rtlCol="0" anchor="ctr"/>
          <a:lstStyle/>
          <a:p>
            <a:pPr indent="0" marL="0">
              <a:lnSpc>
                <a:spcPct val="104000"/>
              </a:lnSpc>
              <a:buNone/>
            </a:pPr>
            <a:r>
              <a:rPr lang="en-US" sz="2900" b="1" dirty="0">
                <a:solidFill>
                  <a:srgbClr val="332E38"/>
                </a:solidFill>
                <a:latin typeface="Century Gothic" pitchFamily="34" charset="0"/>
                <a:ea typeface="Century Gothic" pitchFamily="34" charset="-122"/>
                <a:cs typeface="Century Gothic" pitchFamily="34" charset="-120"/>
              </a:rPr>
              <a:t>A working $2B flywheel —</a:t>
            </a:r>
            <a:endParaRPr lang="en-US" sz="2900" dirty="0"/>
          </a:p>
          <a:p>
            <a:pPr indent="0" marL="0">
              <a:lnSpc>
                <a:spcPct val="104000"/>
              </a:lnSpc>
              <a:buNone/>
            </a:pPr>
            <a:r>
              <a:rPr lang="en-US" sz="2900" b="1" dirty="0">
                <a:solidFill>
                  <a:srgbClr val="332E38"/>
                </a:solidFill>
                <a:latin typeface="Century Gothic" pitchFamily="34" charset="0"/>
                <a:ea typeface="Century Gothic" pitchFamily="34" charset="-122"/>
                <a:cs typeface="Century Gothic" pitchFamily="34" charset="-120"/>
              </a:rPr>
              <a:t>running almost completely blind.</a:t>
            </a:r>
            <a:endParaRPr lang="en-US" sz="2900" dirty="0"/>
          </a:p>
        </p:txBody>
      </p:sp>
      <p:sp>
        <p:nvSpPr>
          <p:cNvPr id="4" name="Text 2"/>
          <p:cNvSpPr/>
          <p:nvPr/>
        </p:nvSpPr>
        <p:spPr>
          <a:xfrm>
            <a:off x="640080" y="2788920"/>
            <a:ext cx="5074920" cy="1371600"/>
          </a:xfrm>
          <a:prstGeom prst="rect">
            <a:avLst/>
          </a:prstGeom>
          <a:noFill/>
          <a:ln/>
        </p:spPr>
        <p:txBody>
          <a:bodyPr wrap="square" rtlCol="0" anchor="t"/>
          <a:lstStyle/>
          <a:p>
            <a:pPr indent="0" marL="0">
              <a:lnSpc>
                <a:spcPct val="112000"/>
              </a:lnSpc>
              <a:buNone/>
            </a:pPr>
            <a:r>
              <a:rPr lang="en-US" sz="1600" dirty="0">
                <a:solidFill>
                  <a:srgbClr val="332E38"/>
                </a:solidFill>
                <a:latin typeface="Calibri" pitchFamily="34" charset="0"/>
                <a:ea typeface="Calibri" pitchFamily="34" charset="-122"/>
                <a:cs typeface="Calibri" pitchFamily="34" charset="-120"/>
              </a:rPr>
              <a:t>doTERRA already has what most brands chase: </a:t>
            </a:r>
            <a:pPr indent="0" marL="0">
              <a:lnSpc>
                <a:spcPct val="112000"/>
              </a:lnSpc>
              <a:buNone/>
            </a:pPr>
            <a:r>
              <a:rPr lang="en-US" sz="1600" b="1" dirty="0">
                <a:solidFill>
                  <a:srgbClr val="8E4A93"/>
                </a:solidFill>
                <a:latin typeface="Calibri" pitchFamily="34" charset="0"/>
                <a:ea typeface="Calibri" pitchFamily="34" charset="-122"/>
                <a:cs typeface="Calibri" pitchFamily="34" charset="-120"/>
              </a:rPr>
              <a:t>10M+ customers, 3M+ advocates, 2.7M monthly visitors, and 68% retention against a ~10% category average.</a:t>
            </a:r>
            <a:endParaRPr lang="en-US" sz="1600" dirty="0"/>
          </a:p>
        </p:txBody>
      </p:sp>
      <p:sp>
        <p:nvSpPr>
          <p:cNvPr id="5" name="Text 3"/>
          <p:cNvSpPr/>
          <p:nvPr/>
        </p:nvSpPr>
        <p:spPr>
          <a:xfrm>
            <a:off x="640080" y="4224528"/>
            <a:ext cx="5074920" cy="1463040"/>
          </a:xfrm>
          <a:prstGeom prst="rect">
            <a:avLst/>
          </a:prstGeom>
          <a:noFill/>
          <a:ln/>
        </p:spPr>
        <p:txBody>
          <a:bodyPr wrap="square" rtlCol="0" anchor="t"/>
          <a:lstStyle/>
          <a:p>
            <a:pPr indent="0" marL="0">
              <a:lnSpc>
                <a:spcPct val="112000"/>
              </a:lnSpc>
              <a:buNone/>
            </a:pPr>
            <a:r>
              <a:rPr lang="en-US" sz="1600" dirty="0">
                <a:solidFill>
                  <a:srgbClr val="6E6873"/>
                </a:solidFill>
                <a:latin typeface="Calibri" pitchFamily="34" charset="0"/>
                <a:ea typeface="Calibri" pitchFamily="34" charset="-122"/>
                <a:cs typeface="Calibri" pitchFamily="34" charset="-120"/>
              </a:rPr>
              <a:t>But every stage of that flywheel runs without visibility. You can see the people who already converted — not the half of your traffic still deciding, or quietly leaving.</a:t>
            </a:r>
            <a:endParaRPr lang="en-US" sz="1600" dirty="0"/>
          </a:p>
        </p:txBody>
      </p:sp>
      <p:sp>
        <p:nvSpPr>
          <p:cNvPr id="6" name="Shape 4"/>
          <p:cNvSpPr/>
          <p:nvPr/>
        </p:nvSpPr>
        <p:spPr>
          <a:xfrm>
            <a:off x="6172200" y="2286000"/>
            <a:ext cx="5376672" cy="3703320"/>
          </a:xfrm>
          <a:prstGeom prst="roundRect">
            <a:avLst>
              <a:gd name="adj" fmla="val 1975"/>
            </a:avLst>
          </a:prstGeom>
          <a:solidFill>
            <a:srgbClr val="F2E8F5"/>
          </a:solidFill>
          <a:ln/>
        </p:spPr>
      </p:sp>
      <p:sp>
        <p:nvSpPr>
          <p:cNvPr id="7" name="Text 5"/>
          <p:cNvSpPr/>
          <p:nvPr/>
        </p:nvSpPr>
        <p:spPr>
          <a:xfrm>
            <a:off x="6492240" y="2505456"/>
            <a:ext cx="4736592" cy="566928"/>
          </a:xfrm>
          <a:prstGeom prst="rect">
            <a:avLst/>
          </a:prstGeom>
          <a:noFill/>
          <a:ln/>
        </p:spPr>
        <p:txBody>
          <a:bodyPr wrap="square" rtlCol="0" anchor="ctr"/>
          <a:lstStyle/>
          <a:p>
            <a:pPr indent="0" marL="0">
              <a:buNone/>
            </a:pPr>
            <a:r>
              <a:rPr lang="en-US" sz="2900" b="1" dirty="0">
                <a:solidFill>
                  <a:srgbClr val="8E4A93"/>
                </a:solidFill>
                <a:latin typeface="Century Gothic" pitchFamily="34" charset="0"/>
                <a:ea typeface="Century Gothic" pitchFamily="34" charset="-122"/>
                <a:cs typeface="Century Gothic" pitchFamily="34" charset="-120"/>
              </a:rPr>
              <a:t>70–80%</a:t>
            </a:r>
            <a:endParaRPr lang="en-US" sz="2900" dirty="0"/>
          </a:p>
        </p:txBody>
      </p:sp>
      <p:sp>
        <p:nvSpPr>
          <p:cNvPr id="8" name="Text 6"/>
          <p:cNvSpPr/>
          <p:nvPr/>
        </p:nvSpPr>
        <p:spPr>
          <a:xfrm>
            <a:off x="6510528" y="3072384"/>
            <a:ext cx="4700016" cy="457200"/>
          </a:xfrm>
          <a:prstGeom prst="rect">
            <a:avLst/>
          </a:prstGeom>
          <a:noFill/>
          <a:ln/>
        </p:spPr>
        <p:txBody>
          <a:bodyPr wrap="square" rtlCol="0" anchor="t"/>
          <a:lstStyle/>
          <a:p>
            <a:pPr indent="0" marL="0">
              <a:lnSpc>
                <a:spcPct val="100000"/>
              </a:lnSpc>
              <a:buNone/>
            </a:pPr>
            <a:r>
              <a:rPr lang="en-US" sz="1350" dirty="0">
                <a:solidFill>
                  <a:srgbClr val="6E6873"/>
                </a:solidFill>
                <a:latin typeface="Calibri" pitchFamily="34" charset="0"/>
                <a:ea typeface="Calibri" pitchFamily="34" charset="-122"/>
                <a:cs typeface="Calibri" pitchFamily="34" charset="-120"/>
              </a:rPr>
              <a:t>of carts abandon at the membership fork</a:t>
            </a:r>
            <a:endParaRPr lang="en-US" sz="1350" dirty="0"/>
          </a:p>
        </p:txBody>
      </p:sp>
      <p:sp>
        <p:nvSpPr>
          <p:cNvPr id="9" name="Shape 7"/>
          <p:cNvSpPr/>
          <p:nvPr/>
        </p:nvSpPr>
        <p:spPr>
          <a:xfrm>
            <a:off x="6492240" y="3611880"/>
            <a:ext cx="4736592" cy="0"/>
          </a:xfrm>
          <a:prstGeom prst="line">
            <a:avLst/>
          </a:prstGeom>
          <a:noFill/>
          <a:ln w="12700">
            <a:solidFill>
              <a:srgbClr val="E0CFE6"/>
            </a:solidFill>
            <a:prstDash val="solid"/>
          </a:ln>
        </p:spPr>
      </p:sp>
      <p:sp>
        <p:nvSpPr>
          <p:cNvPr id="10" name="Text 8"/>
          <p:cNvSpPr/>
          <p:nvPr/>
        </p:nvSpPr>
        <p:spPr>
          <a:xfrm>
            <a:off x="6492240" y="3666744"/>
            <a:ext cx="4736592" cy="566928"/>
          </a:xfrm>
          <a:prstGeom prst="rect">
            <a:avLst/>
          </a:prstGeom>
          <a:noFill/>
          <a:ln/>
        </p:spPr>
        <p:txBody>
          <a:bodyPr wrap="square" rtlCol="0" anchor="ctr"/>
          <a:lstStyle/>
          <a:p>
            <a:pPr indent="0" marL="0">
              <a:buNone/>
            </a:pPr>
            <a:r>
              <a:rPr lang="en-US" sz="2900" b="1" dirty="0">
                <a:solidFill>
                  <a:srgbClr val="8E4A93"/>
                </a:solidFill>
                <a:latin typeface="Century Gothic" pitchFamily="34" charset="0"/>
                <a:ea typeface="Century Gothic" pitchFamily="34" charset="-122"/>
                <a:cs typeface="Century Gothic" pitchFamily="34" charset="-120"/>
              </a:rPr>
              <a:t>40–60%</a:t>
            </a:r>
            <a:endParaRPr lang="en-US" sz="2900" dirty="0"/>
          </a:p>
        </p:txBody>
      </p:sp>
      <p:sp>
        <p:nvSpPr>
          <p:cNvPr id="11" name="Text 9"/>
          <p:cNvSpPr/>
          <p:nvPr/>
        </p:nvSpPr>
        <p:spPr>
          <a:xfrm>
            <a:off x="6510528" y="4233672"/>
            <a:ext cx="4700016" cy="457200"/>
          </a:xfrm>
          <a:prstGeom prst="rect">
            <a:avLst/>
          </a:prstGeom>
          <a:noFill/>
          <a:ln/>
        </p:spPr>
        <p:txBody>
          <a:bodyPr wrap="square" rtlCol="0" anchor="t"/>
          <a:lstStyle/>
          <a:p>
            <a:pPr indent="0" marL="0">
              <a:lnSpc>
                <a:spcPct val="100000"/>
              </a:lnSpc>
              <a:buNone/>
            </a:pPr>
            <a:r>
              <a:rPr lang="en-US" sz="1350" dirty="0">
                <a:solidFill>
                  <a:srgbClr val="6E6873"/>
                </a:solidFill>
                <a:latin typeface="Calibri" pitchFamily="34" charset="0"/>
                <a:ea typeface="Calibri" pitchFamily="34" charset="-122"/>
                <a:cs typeface="Calibri" pitchFamily="34" charset="-120"/>
              </a:rPr>
              <a:t>of new members never join LRP within 90 days</a:t>
            </a:r>
            <a:endParaRPr lang="en-US" sz="1350" dirty="0"/>
          </a:p>
        </p:txBody>
      </p:sp>
      <p:sp>
        <p:nvSpPr>
          <p:cNvPr id="12" name="Shape 10"/>
          <p:cNvSpPr/>
          <p:nvPr/>
        </p:nvSpPr>
        <p:spPr>
          <a:xfrm>
            <a:off x="6492240" y="4773168"/>
            <a:ext cx="4736592" cy="0"/>
          </a:xfrm>
          <a:prstGeom prst="line">
            <a:avLst/>
          </a:prstGeom>
          <a:noFill/>
          <a:ln w="12700">
            <a:solidFill>
              <a:srgbClr val="E0CFE6"/>
            </a:solidFill>
            <a:prstDash val="solid"/>
          </a:ln>
        </p:spPr>
      </p:sp>
      <p:sp>
        <p:nvSpPr>
          <p:cNvPr id="13" name="Text 11"/>
          <p:cNvSpPr/>
          <p:nvPr/>
        </p:nvSpPr>
        <p:spPr>
          <a:xfrm>
            <a:off x="6492240" y="4828032"/>
            <a:ext cx="4736592" cy="566928"/>
          </a:xfrm>
          <a:prstGeom prst="rect">
            <a:avLst/>
          </a:prstGeom>
          <a:noFill/>
          <a:ln/>
        </p:spPr>
        <p:txBody>
          <a:bodyPr wrap="square" rtlCol="0" anchor="ctr"/>
          <a:lstStyle/>
          <a:p>
            <a:pPr indent="0" marL="0">
              <a:buNone/>
            </a:pPr>
            <a:r>
              <a:rPr lang="en-US" sz="2900" b="1" dirty="0">
                <a:solidFill>
                  <a:srgbClr val="8E4A93"/>
                </a:solidFill>
                <a:latin typeface="Century Gothic" pitchFamily="34" charset="0"/>
                <a:ea typeface="Century Gothic" pitchFamily="34" charset="-122"/>
                <a:cs typeface="Century Gothic" pitchFamily="34" charset="-120"/>
              </a:rPr>
              <a:t>2–5%</a:t>
            </a:r>
            <a:endParaRPr lang="en-US" sz="2900" dirty="0"/>
          </a:p>
        </p:txBody>
      </p:sp>
      <p:sp>
        <p:nvSpPr>
          <p:cNvPr id="14" name="Text 12"/>
          <p:cNvSpPr/>
          <p:nvPr/>
        </p:nvSpPr>
        <p:spPr>
          <a:xfrm>
            <a:off x="6510528" y="5394960"/>
            <a:ext cx="4700016" cy="457200"/>
          </a:xfrm>
          <a:prstGeom prst="rect">
            <a:avLst/>
          </a:prstGeom>
          <a:noFill/>
          <a:ln/>
        </p:spPr>
        <p:txBody>
          <a:bodyPr wrap="square" rtlCol="0" anchor="t"/>
          <a:lstStyle/>
          <a:p>
            <a:pPr indent="0" marL="0">
              <a:lnSpc>
                <a:spcPct val="100000"/>
              </a:lnSpc>
              <a:buNone/>
            </a:pPr>
            <a:r>
              <a:rPr lang="en-US" sz="1350" dirty="0">
                <a:solidFill>
                  <a:srgbClr val="6E6873"/>
                </a:solidFill>
                <a:latin typeface="Calibri" pitchFamily="34" charset="0"/>
                <a:ea typeface="Calibri" pitchFamily="34" charset="-122"/>
                <a:cs typeface="Calibri" pitchFamily="34" charset="-120"/>
              </a:rPr>
              <a:t>win-back rate after a member lapses — churn is caught too late</a:t>
            </a:r>
            <a:endParaRPr lang="en-US" sz="1350" dirty="0"/>
          </a:p>
        </p:txBody>
      </p:sp>
      <p:sp>
        <p:nvSpPr>
          <p:cNvPr id="15" name="Text 13"/>
          <p:cNvSpPr/>
          <p:nvPr/>
        </p:nvSpPr>
        <p:spPr>
          <a:xfrm>
            <a:off x="640080" y="6437376"/>
            <a:ext cx="10911535" cy="274320"/>
          </a:xfrm>
          <a:prstGeom prst="rect">
            <a:avLst/>
          </a:prstGeom>
          <a:noFill/>
          <a:ln/>
        </p:spPr>
        <p:txBody>
          <a:bodyPr wrap="square" rtlCol="0" anchor="ctr"/>
          <a:lstStyle/>
          <a:p>
            <a:pPr algn="l" indent="0" marL="0">
              <a:buNone/>
            </a:pPr>
            <a:r>
              <a:rPr lang="en-US" sz="800" b="1" spc="60" kern="0" dirty="0">
                <a:solidFill>
                  <a:srgbClr val="6E6873"/>
                </a:solidFill>
                <a:latin typeface="Calibri" pitchFamily="34" charset="0"/>
                <a:ea typeface="Calibri" pitchFamily="34" charset="-122"/>
                <a:cs typeface="Calibri" pitchFamily="34" charset="-120"/>
              </a:rPr>
              <a:t>Net Results Consults</a:t>
            </a:r>
            <a:pPr algn="l" indent="0" marL="0">
              <a:buNone/>
            </a:pPr>
            <a:r>
              <a:rPr lang="en-US" sz="800" spc="60" kern="0" dirty="0">
                <a:solidFill>
                  <a:srgbClr val="6E6873"/>
                </a:solidFill>
                <a:latin typeface="Calibri" pitchFamily="34" charset="0"/>
                <a:ea typeface="Calibri" pitchFamily="34" charset="-122"/>
                <a:cs typeface="Calibri" pitchFamily="34" charset="-120"/>
              </a:rPr>
              <a:t>  ×  </a:t>
            </a:r>
            <a:pPr algn="l" indent="0" marL="0">
              <a:buNone/>
            </a:pPr>
            <a:r>
              <a:rPr lang="en-US" sz="800" b="1" spc="60" kern="0" dirty="0">
                <a:solidFill>
                  <a:srgbClr val="6E6873"/>
                </a:solidFill>
                <a:latin typeface="Calibri" pitchFamily="34" charset="0"/>
                <a:ea typeface="Calibri" pitchFamily="34" charset="-122"/>
                <a:cs typeface="Calibri" pitchFamily="34" charset="-120"/>
              </a:rPr>
              <a:t>delivr.ai</a:t>
            </a:r>
            <a:pPr algn="l" indent="0" marL="0">
              <a:buNone/>
            </a:pPr>
            <a:r>
              <a:rPr lang="en-US" sz="800" spc="60" kern="0" dirty="0">
                <a:solidFill>
                  <a:srgbClr val="6E6873"/>
                </a:solidFill>
                <a:latin typeface="Calibri" pitchFamily="34" charset="0"/>
                <a:ea typeface="Calibri" pitchFamily="34" charset="-122"/>
                <a:cs typeface="Calibri" pitchFamily="34" charset="-120"/>
              </a:rPr>
              <a:t>      ·      Preview for doTERRA      ·      The Situation</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6FB"/>
        </a:solidFill>
      </p:bgPr>
    </p:bg>
    <p:spTree>
      <p:nvGrpSpPr>
        <p:cNvPr id="1" name=""/>
        <p:cNvGrpSpPr/>
        <p:nvPr/>
      </p:nvGrpSpPr>
      <p:grpSpPr>
        <a:xfrm>
          <a:off x="0" y="0"/>
          <a:ext cx="0" cy="0"/>
          <a:chOff x="0" y="0"/>
          <a:chExt cx="0" cy="0"/>
        </a:xfrm>
      </p:grpSpPr>
      <p:sp>
        <p:nvSpPr>
          <p:cNvPr id="2" name="Text 0"/>
          <p:cNvSpPr/>
          <p:nvPr/>
        </p:nvSpPr>
        <p:spPr>
          <a:xfrm>
            <a:off x="640080" y="566928"/>
            <a:ext cx="10911535" cy="292608"/>
          </a:xfrm>
          <a:prstGeom prst="rect">
            <a:avLst/>
          </a:prstGeom>
          <a:noFill/>
          <a:ln/>
        </p:spPr>
        <p:txBody>
          <a:bodyPr wrap="square" rtlCol="0" anchor="ctr"/>
          <a:lstStyle/>
          <a:p>
            <a:pPr algn="l" indent="0" marL="0">
              <a:buNone/>
            </a:pPr>
            <a:r>
              <a:rPr lang="en-US" sz="1200" b="1" spc="250" kern="0" dirty="0">
                <a:solidFill>
                  <a:srgbClr val="8E4A93"/>
                </a:solidFill>
                <a:latin typeface="Century Gothic" pitchFamily="34" charset="0"/>
                <a:ea typeface="Century Gothic" pitchFamily="34" charset="-122"/>
                <a:cs typeface="Century Gothic" pitchFamily="34" charset="-120"/>
              </a:rPr>
              <a:t>THE OPPORTUNITY</a:t>
            </a:r>
            <a:endParaRPr lang="en-US" sz="1200" dirty="0"/>
          </a:p>
        </p:txBody>
      </p:sp>
      <p:sp>
        <p:nvSpPr>
          <p:cNvPr id="3" name="Text 1"/>
          <p:cNvSpPr/>
          <p:nvPr/>
        </p:nvSpPr>
        <p:spPr>
          <a:xfrm>
            <a:off x="640080" y="950976"/>
            <a:ext cx="10927080" cy="822960"/>
          </a:xfrm>
          <a:prstGeom prst="rect">
            <a:avLst/>
          </a:prstGeom>
          <a:noFill/>
          <a:ln/>
        </p:spPr>
        <p:txBody>
          <a:bodyPr wrap="square" rtlCol="0" anchor="ctr"/>
          <a:lstStyle/>
          <a:p>
            <a:pPr indent="0" marL="0">
              <a:buNone/>
            </a:pPr>
            <a:r>
              <a:rPr lang="en-US" sz="2900" b="1" dirty="0">
                <a:solidFill>
                  <a:srgbClr val="332E38"/>
                </a:solidFill>
                <a:latin typeface="Century Gothic" pitchFamily="34" charset="0"/>
                <a:ea typeface="Century Gothic" pitchFamily="34" charset="-122"/>
                <a:cs typeface="Century Gothic" pitchFamily="34" charset="-120"/>
              </a:rPr>
              <a:t>$27–47M Is Sitting in Five Invisible Leaks</a:t>
            </a:r>
            <a:endParaRPr lang="en-US" sz="2900" dirty="0"/>
          </a:p>
        </p:txBody>
      </p:sp>
      <p:sp>
        <p:nvSpPr>
          <p:cNvPr id="4" name="Text 2"/>
          <p:cNvSpPr/>
          <p:nvPr/>
        </p:nvSpPr>
        <p:spPr>
          <a:xfrm>
            <a:off x="640080" y="1810512"/>
            <a:ext cx="6858000" cy="457200"/>
          </a:xfrm>
          <a:prstGeom prst="rect">
            <a:avLst/>
          </a:prstGeom>
          <a:noFill/>
          <a:ln/>
        </p:spPr>
        <p:txBody>
          <a:bodyPr wrap="square" rtlCol="0" anchor="ctr"/>
          <a:lstStyle/>
          <a:p>
            <a:pPr indent="0" marL="0">
              <a:buNone/>
            </a:pPr>
            <a:r>
              <a:rPr lang="en-US" sz="1550" dirty="0">
                <a:solidFill>
                  <a:srgbClr val="6E6873"/>
                </a:solidFill>
                <a:latin typeface="Calibri" pitchFamily="34" charset="0"/>
                <a:ea typeface="Calibri" pitchFamily="34" charset="-122"/>
                <a:cs typeface="Calibri" pitchFamily="34" charset="-120"/>
              </a:rPr>
              <a:t>Every leak is structural, recoverable — and, today, completely unmeasured.</a:t>
            </a:r>
            <a:endParaRPr lang="en-US" sz="1550" dirty="0"/>
          </a:p>
        </p:txBody>
      </p:sp>
      <p:sp>
        <p:nvSpPr>
          <p:cNvPr id="5" name="Text 3"/>
          <p:cNvSpPr/>
          <p:nvPr/>
        </p:nvSpPr>
        <p:spPr>
          <a:xfrm>
            <a:off x="603504" y="2697480"/>
            <a:ext cx="5120640" cy="1051560"/>
          </a:xfrm>
          <a:prstGeom prst="rect">
            <a:avLst/>
          </a:prstGeom>
          <a:noFill/>
          <a:ln/>
        </p:spPr>
        <p:txBody>
          <a:bodyPr wrap="square" rtlCol="0" anchor="ctr"/>
          <a:lstStyle/>
          <a:p>
            <a:pPr indent="0" marL="0">
              <a:buNone/>
            </a:pPr>
            <a:r>
              <a:rPr lang="en-US" sz="5400" b="1" dirty="0">
                <a:solidFill>
                  <a:srgbClr val="8E4A93"/>
                </a:solidFill>
                <a:latin typeface="Century Gothic" pitchFamily="34" charset="0"/>
                <a:ea typeface="Century Gothic" pitchFamily="34" charset="-122"/>
                <a:cs typeface="Century Gothic" pitchFamily="34" charset="-120"/>
              </a:rPr>
              <a:t>$27–47M</a:t>
            </a:r>
            <a:endParaRPr lang="en-US" sz="5400" dirty="0"/>
          </a:p>
        </p:txBody>
      </p:sp>
      <p:sp>
        <p:nvSpPr>
          <p:cNvPr id="6" name="Text 4"/>
          <p:cNvSpPr/>
          <p:nvPr/>
        </p:nvSpPr>
        <p:spPr>
          <a:xfrm>
            <a:off x="640080" y="3822192"/>
            <a:ext cx="4937760" cy="365760"/>
          </a:xfrm>
          <a:prstGeom prst="rect">
            <a:avLst/>
          </a:prstGeom>
          <a:noFill/>
          <a:ln/>
        </p:spPr>
        <p:txBody>
          <a:bodyPr wrap="square" rtlCol="0" anchor="ctr"/>
          <a:lstStyle/>
          <a:p>
            <a:pPr indent="0" marL="0">
              <a:buNone/>
            </a:pPr>
            <a:r>
              <a:rPr lang="en-US" sz="1500" b="1" dirty="0">
                <a:solidFill>
                  <a:srgbClr val="332E38"/>
                </a:solidFill>
                <a:latin typeface="Calibri" pitchFamily="34" charset="0"/>
                <a:ea typeface="Calibri" pitchFamily="34" charset="-122"/>
                <a:cs typeface="Calibri" pitchFamily="34" charset="-120"/>
              </a:rPr>
              <a:t>per year in recoverable revenue</a:t>
            </a:r>
            <a:endParaRPr lang="en-US" sz="1500" dirty="0"/>
          </a:p>
        </p:txBody>
      </p:sp>
      <p:sp>
        <p:nvSpPr>
          <p:cNvPr id="7" name="Text 5"/>
          <p:cNvSpPr/>
          <p:nvPr/>
        </p:nvSpPr>
        <p:spPr>
          <a:xfrm>
            <a:off x="640080" y="4187952"/>
            <a:ext cx="4937760" cy="365760"/>
          </a:xfrm>
          <a:prstGeom prst="rect">
            <a:avLst/>
          </a:prstGeom>
          <a:noFill/>
          <a:ln/>
        </p:spPr>
        <p:txBody>
          <a:bodyPr wrap="square" rtlCol="0" anchor="ctr"/>
          <a:lstStyle/>
          <a:p>
            <a:pPr indent="0" marL="0">
              <a:buNone/>
            </a:pPr>
            <a:r>
              <a:rPr lang="en-US" sz="1300" i="1" dirty="0">
                <a:solidFill>
                  <a:srgbClr val="6E6873"/>
                </a:solidFill>
                <a:latin typeface="Calibri" pitchFamily="34" charset="0"/>
                <a:ea typeface="Calibri" pitchFamily="34" charset="-122"/>
                <a:cs typeface="Calibri" pitchFamily="34" charset="-120"/>
              </a:rPr>
              <a:t>Conservative. Across the five leaks at right.</a:t>
            </a:r>
            <a:endParaRPr lang="en-US" sz="1300" dirty="0"/>
          </a:p>
        </p:txBody>
      </p:sp>
      <p:sp>
        <p:nvSpPr>
          <p:cNvPr id="8" name="Text 6"/>
          <p:cNvSpPr/>
          <p:nvPr/>
        </p:nvSpPr>
        <p:spPr>
          <a:xfrm>
            <a:off x="640080" y="5029200"/>
            <a:ext cx="4846320" cy="914400"/>
          </a:xfrm>
          <a:prstGeom prst="rect">
            <a:avLst/>
          </a:prstGeom>
          <a:noFill/>
          <a:ln/>
        </p:spPr>
        <p:txBody>
          <a:bodyPr wrap="square" rtlCol="0" anchor="ctr"/>
          <a:lstStyle/>
          <a:p>
            <a:pPr indent="0" marL="0">
              <a:lnSpc>
                <a:spcPct val="110000"/>
              </a:lnSpc>
              <a:buNone/>
            </a:pPr>
            <a:r>
              <a:rPr lang="en-US" sz="1400" i="1" dirty="0">
                <a:solidFill>
                  <a:srgbClr val="8E4A93"/>
                </a:solidFill>
                <a:latin typeface="Calibri" pitchFamily="34" charset="0"/>
                <a:ea typeface="Calibri" pitchFamily="34" charset="-122"/>
                <a:cs typeface="Calibri" pitchFamily="34" charset="-120"/>
              </a:rPr>
              <a:t>We quantify each leak — and exactly how to close it — in the full proposal.</a:t>
            </a:r>
            <a:endParaRPr lang="en-US" sz="1400" dirty="0"/>
          </a:p>
        </p:txBody>
      </p:sp>
      <p:sp>
        <p:nvSpPr>
          <p:cNvPr id="9" name="Shape 7"/>
          <p:cNvSpPr/>
          <p:nvPr/>
        </p:nvSpPr>
        <p:spPr>
          <a:xfrm>
            <a:off x="6126480" y="2487168"/>
            <a:ext cx="5422392" cy="566928"/>
          </a:xfrm>
          <a:prstGeom prst="roundRect">
            <a:avLst>
              <a:gd name="adj" fmla="val 9677"/>
            </a:avLst>
          </a:prstGeom>
          <a:solidFill>
            <a:srgbClr val="FFFFFF"/>
          </a:solidFill>
          <a:ln w="12700">
            <a:solidFill>
              <a:srgbClr val="E6DCEA"/>
            </a:solidFill>
            <a:prstDash val="solid"/>
          </a:ln>
        </p:spPr>
      </p:sp>
      <p:sp>
        <p:nvSpPr>
          <p:cNvPr id="10" name="Shape 8"/>
          <p:cNvSpPr/>
          <p:nvPr/>
        </p:nvSpPr>
        <p:spPr>
          <a:xfrm>
            <a:off x="6126480" y="2487168"/>
            <a:ext cx="603504" cy="566928"/>
          </a:xfrm>
          <a:prstGeom prst="roundRect">
            <a:avLst>
              <a:gd name="adj" fmla="val 9677"/>
            </a:avLst>
          </a:prstGeom>
          <a:solidFill>
            <a:srgbClr val="8E4A93"/>
          </a:solidFill>
          <a:ln/>
        </p:spPr>
      </p:sp>
      <p:sp>
        <p:nvSpPr>
          <p:cNvPr id="11" name="Text 9"/>
          <p:cNvSpPr/>
          <p:nvPr/>
        </p:nvSpPr>
        <p:spPr>
          <a:xfrm>
            <a:off x="6126480" y="2487168"/>
            <a:ext cx="603504" cy="566928"/>
          </a:xfrm>
          <a:prstGeom prst="rect">
            <a:avLst/>
          </a:prstGeom>
          <a:noFill/>
          <a:ln/>
        </p:spPr>
        <p:txBody>
          <a:bodyPr wrap="square" rtlCol="0" anchor="ctr"/>
          <a:lstStyle/>
          <a:p>
            <a:pPr algn="ctr" indent="0" marL="0">
              <a:buNone/>
            </a:pPr>
            <a:r>
              <a:rPr lang="en-US" sz="1500" b="1" dirty="0">
                <a:solidFill>
                  <a:srgbClr val="FFFFFF"/>
                </a:solidFill>
                <a:latin typeface="Century Gothic" pitchFamily="34" charset="0"/>
                <a:ea typeface="Century Gothic" pitchFamily="34" charset="-122"/>
                <a:cs typeface="Century Gothic" pitchFamily="34" charset="-120"/>
              </a:rPr>
              <a:t>01</a:t>
            </a:r>
            <a:endParaRPr lang="en-US" sz="1500" dirty="0"/>
          </a:p>
        </p:txBody>
      </p:sp>
      <p:sp>
        <p:nvSpPr>
          <p:cNvPr id="12" name="Text 10"/>
          <p:cNvSpPr/>
          <p:nvPr/>
        </p:nvSpPr>
        <p:spPr>
          <a:xfrm>
            <a:off x="6949440" y="2487168"/>
            <a:ext cx="4416552" cy="566928"/>
          </a:xfrm>
          <a:prstGeom prst="rect">
            <a:avLst/>
          </a:prstGeom>
          <a:noFill/>
          <a:ln/>
        </p:spPr>
        <p:txBody>
          <a:bodyPr wrap="square" rtlCol="0" anchor="ctr"/>
          <a:lstStyle/>
          <a:p>
            <a:pPr indent="0" marL="0">
              <a:buNone/>
            </a:pPr>
            <a:r>
              <a:rPr lang="en-US" sz="1550" b="1" dirty="0">
                <a:solidFill>
                  <a:srgbClr val="332E38"/>
                </a:solidFill>
                <a:latin typeface="Calibri" pitchFamily="34" charset="0"/>
                <a:ea typeface="Calibri" pitchFamily="34" charset="-122"/>
                <a:cs typeface="Calibri" pitchFamily="34" charset="-120"/>
              </a:rPr>
              <a:t>Cart → Checkout</a:t>
            </a:r>
            <a:endParaRPr lang="en-US" sz="1550" dirty="0"/>
          </a:p>
        </p:txBody>
      </p:sp>
      <p:sp>
        <p:nvSpPr>
          <p:cNvPr id="13" name="Shape 11"/>
          <p:cNvSpPr/>
          <p:nvPr/>
        </p:nvSpPr>
        <p:spPr>
          <a:xfrm>
            <a:off x="6126480" y="3200400"/>
            <a:ext cx="5422392" cy="566928"/>
          </a:xfrm>
          <a:prstGeom prst="roundRect">
            <a:avLst>
              <a:gd name="adj" fmla="val 9677"/>
            </a:avLst>
          </a:prstGeom>
          <a:solidFill>
            <a:srgbClr val="FFFFFF"/>
          </a:solidFill>
          <a:ln w="12700">
            <a:solidFill>
              <a:srgbClr val="E6DCEA"/>
            </a:solidFill>
            <a:prstDash val="solid"/>
          </a:ln>
        </p:spPr>
      </p:sp>
      <p:sp>
        <p:nvSpPr>
          <p:cNvPr id="14" name="Shape 12"/>
          <p:cNvSpPr/>
          <p:nvPr/>
        </p:nvSpPr>
        <p:spPr>
          <a:xfrm>
            <a:off x="6126480" y="3200400"/>
            <a:ext cx="603504" cy="566928"/>
          </a:xfrm>
          <a:prstGeom prst="roundRect">
            <a:avLst>
              <a:gd name="adj" fmla="val 9677"/>
            </a:avLst>
          </a:prstGeom>
          <a:solidFill>
            <a:srgbClr val="8E4A93"/>
          </a:solidFill>
          <a:ln/>
        </p:spPr>
      </p:sp>
      <p:sp>
        <p:nvSpPr>
          <p:cNvPr id="15" name="Text 13"/>
          <p:cNvSpPr/>
          <p:nvPr/>
        </p:nvSpPr>
        <p:spPr>
          <a:xfrm>
            <a:off x="6126480" y="3200400"/>
            <a:ext cx="603504" cy="566928"/>
          </a:xfrm>
          <a:prstGeom prst="rect">
            <a:avLst/>
          </a:prstGeom>
          <a:noFill/>
          <a:ln/>
        </p:spPr>
        <p:txBody>
          <a:bodyPr wrap="square" rtlCol="0" anchor="ctr"/>
          <a:lstStyle/>
          <a:p>
            <a:pPr algn="ctr" indent="0" marL="0">
              <a:buNone/>
            </a:pPr>
            <a:r>
              <a:rPr lang="en-US" sz="1500" b="1" dirty="0">
                <a:solidFill>
                  <a:srgbClr val="FFFFFF"/>
                </a:solidFill>
                <a:latin typeface="Century Gothic" pitchFamily="34" charset="0"/>
                <a:ea typeface="Century Gothic" pitchFamily="34" charset="-122"/>
                <a:cs typeface="Century Gothic" pitchFamily="34" charset="-120"/>
              </a:rPr>
              <a:t>02</a:t>
            </a:r>
            <a:endParaRPr lang="en-US" sz="1500" dirty="0"/>
          </a:p>
        </p:txBody>
      </p:sp>
      <p:sp>
        <p:nvSpPr>
          <p:cNvPr id="16" name="Text 14"/>
          <p:cNvSpPr/>
          <p:nvPr/>
        </p:nvSpPr>
        <p:spPr>
          <a:xfrm>
            <a:off x="6949440" y="3200400"/>
            <a:ext cx="4416552" cy="566928"/>
          </a:xfrm>
          <a:prstGeom prst="rect">
            <a:avLst/>
          </a:prstGeom>
          <a:noFill/>
          <a:ln/>
        </p:spPr>
        <p:txBody>
          <a:bodyPr wrap="square" rtlCol="0" anchor="ctr"/>
          <a:lstStyle/>
          <a:p>
            <a:pPr indent="0" marL="0">
              <a:buNone/>
            </a:pPr>
            <a:r>
              <a:rPr lang="en-US" sz="1550" b="1" dirty="0">
                <a:solidFill>
                  <a:srgbClr val="332E38"/>
                </a:solidFill>
                <a:latin typeface="Calibri" pitchFamily="34" charset="0"/>
                <a:ea typeface="Calibri" pitchFamily="34" charset="-122"/>
                <a:cs typeface="Calibri" pitchFamily="34" charset="-120"/>
              </a:rPr>
              <a:t>First Purchase → LRP</a:t>
            </a:r>
            <a:endParaRPr lang="en-US" sz="1550" dirty="0"/>
          </a:p>
        </p:txBody>
      </p:sp>
      <p:sp>
        <p:nvSpPr>
          <p:cNvPr id="17" name="Shape 15"/>
          <p:cNvSpPr/>
          <p:nvPr/>
        </p:nvSpPr>
        <p:spPr>
          <a:xfrm>
            <a:off x="6126480" y="3913632"/>
            <a:ext cx="5422392" cy="566928"/>
          </a:xfrm>
          <a:prstGeom prst="roundRect">
            <a:avLst>
              <a:gd name="adj" fmla="val 9677"/>
            </a:avLst>
          </a:prstGeom>
          <a:solidFill>
            <a:srgbClr val="FFFFFF"/>
          </a:solidFill>
          <a:ln w="12700">
            <a:solidFill>
              <a:srgbClr val="E6DCEA"/>
            </a:solidFill>
            <a:prstDash val="solid"/>
          </a:ln>
        </p:spPr>
      </p:sp>
      <p:sp>
        <p:nvSpPr>
          <p:cNvPr id="18" name="Shape 16"/>
          <p:cNvSpPr/>
          <p:nvPr/>
        </p:nvSpPr>
        <p:spPr>
          <a:xfrm>
            <a:off x="6126480" y="3913632"/>
            <a:ext cx="603504" cy="566928"/>
          </a:xfrm>
          <a:prstGeom prst="roundRect">
            <a:avLst>
              <a:gd name="adj" fmla="val 9677"/>
            </a:avLst>
          </a:prstGeom>
          <a:solidFill>
            <a:srgbClr val="8E4A93"/>
          </a:solidFill>
          <a:ln/>
        </p:spPr>
      </p:sp>
      <p:sp>
        <p:nvSpPr>
          <p:cNvPr id="19" name="Text 17"/>
          <p:cNvSpPr/>
          <p:nvPr/>
        </p:nvSpPr>
        <p:spPr>
          <a:xfrm>
            <a:off x="6126480" y="3913632"/>
            <a:ext cx="603504" cy="566928"/>
          </a:xfrm>
          <a:prstGeom prst="rect">
            <a:avLst/>
          </a:prstGeom>
          <a:noFill/>
          <a:ln/>
        </p:spPr>
        <p:txBody>
          <a:bodyPr wrap="square" rtlCol="0" anchor="ctr"/>
          <a:lstStyle/>
          <a:p>
            <a:pPr algn="ctr" indent="0" marL="0">
              <a:buNone/>
            </a:pPr>
            <a:r>
              <a:rPr lang="en-US" sz="1500" b="1" dirty="0">
                <a:solidFill>
                  <a:srgbClr val="FFFFFF"/>
                </a:solidFill>
                <a:latin typeface="Century Gothic" pitchFamily="34" charset="0"/>
                <a:ea typeface="Century Gothic" pitchFamily="34" charset="-122"/>
                <a:cs typeface="Century Gothic" pitchFamily="34" charset="-120"/>
              </a:rPr>
              <a:t>03</a:t>
            </a:r>
            <a:endParaRPr lang="en-US" sz="1500" dirty="0"/>
          </a:p>
        </p:txBody>
      </p:sp>
      <p:sp>
        <p:nvSpPr>
          <p:cNvPr id="20" name="Text 18"/>
          <p:cNvSpPr/>
          <p:nvPr/>
        </p:nvSpPr>
        <p:spPr>
          <a:xfrm>
            <a:off x="6949440" y="3913632"/>
            <a:ext cx="4416552" cy="566928"/>
          </a:xfrm>
          <a:prstGeom prst="rect">
            <a:avLst/>
          </a:prstGeom>
          <a:noFill/>
          <a:ln/>
        </p:spPr>
        <p:txBody>
          <a:bodyPr wrap="square" rtlCol="0" anchor="ctr"/>
          <a:lstStyle/>
          <a:p>
            <a:pPr indent="0" marL="0">
              <a:buNone/>
            </a:pPr>
            <a:r>
              <a:rPr lang="en-US" sz="1550" b="1" dirty="0">
                <a:solidFill>
                  <a:srgbClr val="332E38"/>
                </a:solidFill>
                <a:latin typeface="Calibri" pitchFamily="34" charset="0"/>
                <a:ea typeface="Calibri" pitchFamily="34" charset="-122"/>
                <a:cs typeface="Calibri" pitchFamily="34" charset="-120"/>
              </a:rPr>
              <a:t>LRP Months 1–3</a:t>
            </a:r>
            <a:endParaRPr lang="en-US" sz="1550" dirty="0"/>
          </a:p>
        </p:txBody>
      </p:sp>
      <p:sp>
        <p:nvSpPr>
          <p:cNvPr id="21" name="Shape 19"/>
          <p:cNvSpPr/>
          <p:nvPr/>
        </p:nvSpPr>
        <p:spPr>
          <a:xfrm>
            <a:off x="6126480" y="4626864"/>
            <a:ext cx="5422392" cy="566928"/>
          </a:xfrm>
          <a:prstGeom prst="roundRect">
            <a:avLst>
              <a:gd name="adj" fmla="val 9677"/>
            </a:avLst>
          </a:prstGeom>
          <a:solidFill>
            <a:srgbClr val="FFFFFF"/>
          </a:solidFill>
          <a:ln w="12700">
            <a:solidFill>
              <a:srgbClr val="E6DCEA"/>
            </a:solidFill>
            <a:prstDash val="solid"/>
          </a:ln>
        </p:spPr>
      </p:sp>
      <p:sp>
        <p:nvSpPr>
          <p:cNvPr id="22" name="Shape 20"/>
          <p:cNvSpPr/>
          <p:nvPr/>
        </p:nvSpPr>
        <p:spPr>
          <a:xfrm>
            <a:off x="6126480" y="4626864"/>
            <a:ext cx="603504" cy="566928"/>
          </a:xfrm>
          <a:prstGeom prst="roundRect">
            <a:avLst>
              <a:gd name="adj" fmla="val 9677"/>
            </a:avLst>
          </a:prstGeom>
          <a:solidFill>
            <a:srgbClr val="8E4A93"/>
          </a:solidFill>
          <a:ln/>
        </p:spPr>
      </p:sp>
      <p:sp>
        <p:nvSpPr>
          <p:cNvPr id="23" name="Text 21"/>
          <p:cNvSpPr/>
          <p:nvPr/>
        </p:nvSpPr>
        <p:spPr>
          <a:xfrm>
            <a:off x="6126480" y="4626864"/>
            <a:ext cx="603504" cy="566928"/>
          </a:xfrm>
          <a:prstGeom prst="rect">
            <a:avLst/>
          </a:prstGeom>
          <a:noFill/>
          <a:ln/>
        </p:spPr>
        <p:txBody>
          <a:bodyPr wrap="square" rtlCol="0" anchor="ctr"/>
          <a:lstStyle/>
          <a:p>
            <a:pPr algn="ctr" indent="0" marL="0">
              <a:buNone/>
            </a:pPr>
            <a:r>
              <a:rPr lang="en-US" sz="1500" b="1" dirty="0">
                <a:solidFill>
                  <a:srgbClr val="FFFFFF"/>
                </a:solidFill>
                <a:latin typeface="Century Gothic" pitchFamily="34" charset="0"/>
                <a:ea typeface="Century Gothic" pitchFamily="34" charset="-122"/>
                <a:cs typeface="Century Gothic" pitchFamily="34" charset="-120"/>
              </a:rPr>
              <a:t>04</a:t>
            </a:r>
            <a:endParaRPr lang="en-US" sz="1500" dirty="0"/>
          </a:p>
        </p:txBody>
      </p:sp>
      <p:sp>
        <p:nvSpPr>
          <p:cNvPr id="24" name="Text 22"/>
          <p:cNvSpPr/>
          <p:nvPr/>
        </p:nvSpPr>
        <p:spPr>
          <a:xfrm>
            <a:off x="6949440" y="4626864"/>
            <a:ext cx="4416552" cy="566928"/>
          </a:xfrm>
          <a:prstGeom prst="rect">
            <a:avLst/>
          </a:prstGeom>
          <a:noFill/>
          <a:ln/>
        </p:spPr>
        <p:txBody>
          <a:bodyPr wrap="square" rtlCol="0" anchor="ctr"/>
          <a:lstStyle/>
          <a:p>
            <a:pPr indent="0" marL="0">
              <a:buNone/>
            </a:pPr>
            <a:r>
              <a:rPr lang="en-US" sz="1550" b="1" dirty="0">
                <a:solidFill>
                  <a:srgbClr val="332E38"/>
                </a:solidFill>
                <a:latin typeface="Calibri" pitchFamily="34" charset="0"/>
                <a:ea typeface="Calibri" pitchFamily="34" charset="-122"/>
                <a:cs typeface="Calibri" pitchFamily="34" charset="-120"/>
              </a:rPr>
              <a:t>Lapsed → Win-Back</a:t>
            </a:r>
            <a:endParaRPr lang="en-US" sz="1550" dirty="0"/>
          </a:p>
        </p:txBody>
      </p:sp>
      <p:sp>
        <p:nvSpPr>
          <p:cNvPr id="25" name="Shape 23"/>
          <p:cNvSpPr/>
          <p:nvPr/>
        </p:nvSpPr>
        <p:spPr>
          <a:xfrm>
            <a:off x="6126480" y="5340096"/>
            <a:ext cx="5422392" cy="566928"/>
          </a:xfrm>
          <a:prstGeom prst="roundRect">
            <a:avLst>
              <a:gd name="adj" fmla="val 9677"/>
            </a:avLst>
          </a:prstGeom>
          <a:solidFill>
            <a:srgbClr val="FFFFFF"/>
          </a:solidFill>
          <a:ln w="12700">
            <a:solidFill>
              <a:srgbClr val="E6DCEA"/>
            </a:solidFill>
            <a:prstDash val="solid"/>
          </a:ln>
        </p:spPr>
      </p:sp>
      <p:sp>
        <p:nvSpPr>
          <p:cNvPr id="26" name="Shape 24"/>
          <p:cNvSpPr/>
          <p:nvPr/>
        </p:nvSpPr>
        <p:spPr>
          <a:xfrm>
            <a:off x="6126480" y="5340096"/>
            <a:ext cx="603504" cy="566928"/>
          </a:xfrm>
          <a:prstGeom prst="roundRect">
            <a:avLst>
              <a:gd name="adj" fmla="val 9677"/>
            </a:avLst>
          </a:prstGeom>
          <a:solidFill>
            <a:srgbClr val="8E4A93"/>
          </a:solidFill>
          <a:ln/>
        </p:spPr>
      </p:sp>
      <p:sp>
        <p:nvSpPr>
          <p:cNvPr id="27" name="Text 25"/>
          <p:cNvSpPr/>
          <p:nvPr/>
        </p:nvSpPr>
        <p:spPr>
          <a:xfrm>
            <a:off x="6126480" y="5340096"/>
            <a:ext cx="603504" cy="566928"/>
          </a:xfrm>
          <a:prstGeom prst="rect">
            <a:avLst/>
          </a:prstGeom>
          <a:noFill/>
          <a:ln/>
        </p:spPr>
        <p:txBody>
          <a:bodyPr wrap="square" rtlCol="0" anchor="ctr"/>
          <a:lstStyle/>
          <a:p>
            <a:pPr algn="ctr" indent="0" marL="0">
              <a:buNone/>
            </a:pPr>
            <a:r>
              <a:rPr lang="en-US" sz="1500" b="1" dirty="0">
                <a:solidFill>
                  <a:srgbClr val="FFFFFF"/>
                </a:solidFill>
                <a:latin typeface="Century Gothic" pitchFamily="34" charset="0"/>
                <a:ea typeface="Century Gothic" pitchFamily="34" charset="-122"/>
                <a:cs typeface="Century Gothic" pitchFamily="34" charset="-120"/>
              </a:rPr>
              <a:t>05</a:t>
            </a:r>
            <a:endParaRPr lang="en-US" sz="1500" dirty="0"/>
          </a:p>
        </p:txBody>
      </p:sp>
      <p:sp>
        <p:nvSpPr>
          <p:cNvPr id="28" name="Text 26"/>
          <p:cNvSpPr/>
          <p:nvPr/>
        </p:nvSpPr>
        <p:spPr>
          <a:xfrm>
            <a:off x="6949440" y="5340096"/>
            <a:ext cx="4416552" cy="566928"/>
          </a:xfrm>
          <a:prstGeom prst="rect">
            <a:avLst/>
          </a:prstGeom>
          <a:noFill/>
          <a:ln/>
        </p:spPr>
        <p:txBody>
          <a:bodyPr wrap="square" rtlCol="0" anchor="ctr"/>
          <a:lstStyle/>
          <a:p>
            <a:pPr indent="0" marL="0">
              <a:buNone/>
            </a:pPr>
            <a:r>
              <a:rPr lang="en-US" sz="1550" b="1" dirty="0">
                <a:solidFill>
                  <a:srgbClr val="332E38"/>
                </a:solidFill>
                <a:latin typeface="Calibri" pitchFamily="34" charset="0"/>
                <a:ea typeface="Calibri" pitchFamily="34" charset="-122"/>
                <a:cs typeface="Calibri" pitchFamily="34" charset="-120"/>
              </a:rPr>
              <a:t>Attribution Gap</a:t>
            </a:r>
            <a:endParaRPr lang="en-US" sz="1550" dirty="0"/>
          </a:p>
        </p:txBody>
      </p:sp>
      <p:sp>
        <p:nvSpPr>
          <p:cNvPr id="29" name="Text 27"/>
          <p:cNvSpPr/>
          <p:nvPr/>
        </p:nvSpPr>
        <p:spPr>
          <a:xfrm>
            <a:off x="640080" y="6437376"/>
            <a:ext cx="10911535" cy="274320"/>
          </a:xfrm>
          <a:prstGeom prst="rect">
            <a:avLst/>
          </a:prstGeom>
          <a:noFill/>
          <a:ln/>
        </p:spPr>
        <p:txBody>
          <a:bodyPr wrap="square" rtlCol="0" anchor="ctr"/>
          <a:lstStyle/>
          <a:p>
            <a:pPr algn="l" indent="0" marL="0">
              <a:buNone/>
            </a:pPr>
            <a:r>
              <a:rPr lang="en-US" sz="800" b="1" spc="60" kern="0" dirty="0">
                <a:solidFill>
                  <a:srgbClr val="6E6873"/>
                </a:solidFill>
                <a:latin typeface="Calibri" pitchFamily="34" charset="0"/>
                <a:ea typeface="Calibri" pitchFamily="34" charset="-122"/>
                <a:cs typeface="Calibri" pitchFamily="34" charset="-120"/>
              </a:rPr>
              <a:t>Net Results Consults</a:t>
            </a:r>
            <a:pPr algn="l" indent="0" marL="0">
              <a:buNone/>
            </a:pPr>
            <a:r>
              <a:rPr lang="en-US" sz="800" spc="60" kern="0" dirty="0">
                <a:solidFill>
                  <a:srgbClr val="6E6873"/>
                </a:solidFill>
                <a:latin typeface="Calibri" pitchFamily="34" charset="0"/>
                <a:ea typeface="Calibri" pitchFamily="34" charset="-122"/>
                <a:cs typeface="Calibri" pitchFamily="34" charset="-120"/>
              </a:rPr>
              <a:t>  ×  </a:t>
            </a:r>
            <a:pPr algn="l" indent="0" marL="0">
              <a:buNone/>
            </a:pPr>
            <a:r>
              <a:rPr lang="en-US" sz="800" b="1" spc="60" kern="0" dirty="0">
                <a:solidFill>
                  <a:srgbClr val="6E6873"/>
                </a:solidFill>
                <a:latin typeface="Calibri" pitchFamily="34" charset="0"/>
                <a:ea typeface="Calibri" pitchFamily="34" charset="-122"/>
                <a:cs typeface="Calibri" pitchFamily="34" charset="-120"/>
              </a:rPr>
              <a:t>delivr.ai</a:t>
            </a:r>
            <a:pPr algn="l" indent="0" marL="0">
              <a:buNone/>
            </a:pPr>
            <a:r>
              <a:rPr lang="en-US" sz="800" spc="60" kern="0" dirty="0">
                <a:solidFill>
                  <a:srgbClr val="6E6873"/>
                </a:solidFill>
                <a:latin typeface="Calibri" pitchFamily="34" charset="0"/>
                <a:ea typeface="Calibri" pitchFamily="34" charset="-122"/>
                <a:cs typeface="Calibri" pitchFamily="34" charset="-120"/>
              </a:rPr>
              <a:t>      ·      Preview for doTERRA      ·      The Opportunity</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40080" y="566928"/>
            <a:ext cx="10911535" cy="292608"/>
          </a:xfrm>
          <a:prstGeom prst="rect">
            <a:avLst/>
          </a:prstGeom>
          <a:noFill/>
          <a:ln/>
        </p:spPr>
        <p:txBody>
          <a:bodyPr wrap="square" rtlCol="0" anchor="ctr"/>
          <a:lstStyle/>
          <a:p>
            <a:pPr algn="l" indent="0" marL="0">
              <a:buNone/>
            </a:pPr>
            <a:r>
              <a:rPr lang="en-US" sz="1200" b="1" spc="250" kern="0" dirty="0">
                <a:solidFill>
                  <a:srgbClr val="8E4A93"/>
                </a:solidFill>
                <a:latin typeface="Century Gothic" pitchFamily="34" charset="0"/>
                <a:ea typeface="Century Gothic" pitchFamily="34" charset="-122"/>
                <a:cs typeface="Century Gothic" pitchFamily="34" charset="-120"/>
              </a:rPr>
              <a:t>THE SYSTEM</a:t>
            </a:r>
            <a:endParaRPr lang="en-US" sz="1200" dirty="0"/>
          </a:p>
        </p:txBody>
      </p:sp>
      <p:sp>
        <p:nvSpPr>
          <p:cNvPr id="3" name="Text 1"/>
          <p:cNvSpPr/>
          <p:nvPr/>
        </p:nvSpPr>
        <p:spPr>
          <a:xfrm>
            <a:off x="640080" y="950976"/>
            <a:ext cx="10881360" cy="777240"/>
          </a:xfrm>
          <a:prstGeom prst="rect">
            <a:avLst/>
          </a:prstGeom>
          <a:noFill/>
          <a:ln/>
        </p:spPr>
        <p:txBody>
          <a:bodyPr wrap="square" rtlCol="0" anchor="ctr"/>
          <a:lstStyle/>
          <a:p>
            <a:pPr indent="0" marL="0">
              <a:buNone/>
            </a:pPr>
            <a:r>
              <a:rPr lang="en-US" sz="3000" b="1" dirty="0">
                <a:solidFill>
                  <a:srgbClr val="332E38"/>
                </a:solidFill>
                <a:latin typeface="Century Gothic" pitchFamily="34" charset="0"/>
                <a:ea typeface="Century Gothic" pitchFamily="34" charset="-122"/>
                <a:cs typeface="Century Gothic" pitchFamily="34" charset="-120"/>
              </a:rPr>
              <a:t>Four Outcomes. One Integrated Loop.</a:t>
            </a:r>
            <a:endParaRPr lang="en-US" sz="3000" dirty="0"/>
          </a:p>
        </p:txBody>
      </p:sp>
      <p:sp>
        <p:nvSpPr>
          <p:cNvPr id="4" name="Text 2"/>
          <p:cNvSpPr/>
          <p:nvPr/>
        </p:nvSpPr>
        <p:spPr>
          <a:xfrm>
            <a:off x="640080" y="1792224"/>
            <a:ext cx="10058400" cy="457200"/>
          </a:xfrm>
          <a:prstGeom prst="rect">
            <a:avLst/>
          </a:prstGeom>
          <a:noFill/>
          <a:ln/>
        </p:spPr>
        <p:txBody>
          <a:bodyPr wrap="square" rtlCol="0" anchor="ctr"/>
          <a:lstStyle/>
          <a:p>
            <a:pPr indent="0" marL="0">
              <a:buNone/>
            </a:pPr>
            <a:r>
              <a:rPr lang="en-US" sz="1550" dirty="0">
                <a:solidFill>
                  <a:srgbClr val="6E6873"/>
                </a:solidFill>
                <a:latin typeface="Calibri" pitchFamily="34" charset="0"/>
                <a:ea typeface="Calibri" pitchFamily="34" charset="-122"/>
                <a:cs typeface="Calibri" pitchFamily="34" charset="-120"/>
              </a:rPr>
              <a:t>Everything we do ladders up to four moves — and each one feeds the next.</a:t>
            </a:r>
            <a:endParaRPr lang="en-US" sz="1550" dirty="0"/>
          </a:p>
        </p:txBody>
      </p:sp>
      <p:sp>
        <p:nvSpPr>
          <p:cNvPr id="5" name="Shape 3"/>
          <p:cNvSpPr/>
          <p:nvPr/>
        </p:nvSpPr>
        <p:spPr>
          <a:xfrm>
            <a:off x="646024" y="2487168"/>
            <a:ext cx="2587752" cy="2926080"/>
          </a:xfrm>
          <a:prstGeom prst="roundRect">
            <a:avLst>
              <a:gd name="adj" fmla="val 2473"/>
            </a:avLst>
          </a:prstGeom>
          <a:solidFill>
            <a:srgbClr val="FAF6FB"/>
          </a:solidFill>
          <a:ln w="12700">
            <a:solidFill>
              <a:srgbClr val="E6DCEA"/>
            </a:solidFill>
            <a:prstDash val="solid"/>
          </a:ln>
        </p:spPr>
      </p:sp>
      <p:sp>
        <p:nvSpPr>
          <p:cNvPr id="6" name="Shape 4"/>
          <p:cNvSpPr/>
          <p:nvPr/>
        </p:nvSpPr>
        <p:spPr>
          <a:xfrm>
            <a:off x="1656436" y="2807208"/>
            <a:ext cx="566928" cy="566928"/>
          </a:xfrm>
          <a:prstGeom prst="ellipse">
            <a:avLst/>
          </a:prstGeom>
          <a:solidFill>
            <a:srgbClr val="8E4A93"/>
          </a:solidFill>
          <a:ln/>
        </p:spPr>
      </p:sp>
      <p:sp>
        <p:nvSpPr>
          <p:cNvPr id="7" name="Text 5"/>
          <p:cNvSpPr/>
          <p:nvPr/>
        </p:nvSpPr>
        <p:spPr>
          <a:xfrm>
            <a:off x="1656436" y="2807208"/>
            <a:ext cx="566928" cy="566928"/>
          </a:xfrm>
          <a:prstGeom prst="rect">
            <a:avLst/>
          </a:prstGeom>
          <a:noFill/>
          <a:ln/>
        </p:spPr>
        <p:txBody>
          <a:bodyPr wrap="square" rtlCol="0" anchor="ctr"/>
          <a:lstStyle/>
          <a:p>
            <a:pPr algn="ctr" indent="0" marL="0">
              <a:buNone/>
            </a:pPr>
            <a:r>
              <a:rPr lang="en-US" sz="1400" b="1" dirty="0">
                <a:solidFill>
                  <a:srgbClr val="FFFFFF"/>
                </a:solidFill>
                <a:latin typeface="Century Gothic" pitchFamily="34" charset="0"/>
                <a:ea typeface="Century Gothic" pitchFamily="34" charset="-122"/>
                <a:cs typeface="Century Gothic" pitchFamily="34" charset="-120"/>
              </a:rPr>
              <a:t>01</a:t>
            </a:r>
            <a:endParaRPr lang="en-US" sz="1400" dirty="0"/>
          </a:p>
        </p:txBody>
      </p:sp>
      <p:sp>
        <p:nvSpPr>
          <p:cNvPr id="8" name="Text 6"/>
          <p:cNvSpPr/>
          <p:nvPr/>
        </p:nvSpPr>
        <p:spPr>
          <a:xfrm>
            <a:off x="755752" y="3547872"/>
            <a:ext cx="2368296" cy="457200"/>
          </a:xfrm>
          <a:prstGeom prst="rect">
            <a:avLst/>
          </a:prstGeom>
          <a:noFill/>
          <a:ln/>
        </p:spPr>
        <p:txBody>
          <a:bodyPr wrap="square" rtlCol="0" anchor="ctr"/>
          <a:lstStyle/>
          <a:p>
            <a:pPr algn="ctr" indent="0" marL="0">
              <a:buNone/>
            </a:pPr>
            <a:r>
              <a:rPr lang="en-US" sz="2000" b="1" dirty="0">
                <a:solidFill>
                  <a:srgbClr val="8E4A93"/>
                </a:solidFill>
                <a:latin typeface="Century Gothic" pitchFamily="34" charset="0"/>
                <a:ea typeface="Century Gothic" pitchFamily="34" charset="-122"/>
                <a:cs typeface="Century Gothic" pitchFamily="34" charset="-120"/>
              </a:rPr>
              <a:t>RECOVER</a:t>
            </a:r>
            <a:endParaRPr lang="en-US" sz="2000" dirty="0"/>
          </a:p>
        </p:txBody>
      </p:sp>
      <p:sp>
        <p:nvSpPr>
          <p:cNvPr id="9" name="Text 7"/>
          <p:cNvSpPr/>
          <p:nvPr/>
        </p:nvSpPr>
        <p:spPr>
          <a:xfrm>
            <a:off x="810616" y="4114800"/>
            <a:ext cx="2258568" cy="1097280"/>
          </a:xfrm>
          <a:prstGeom prst="rect">
            <a:avLst/>
          </a:prstGeom>
          <a:noFill/>
          <a:ln/>
        </p:spPr>
        <p:txBody>
          <a:bodyPr wrap="square" rtlCol="0" anchor="t"/>
          <a:lstStyle/>
          <a:p>
            <a:pPr algn="ctr" indent="0" marL="0">
              <a:lnSpc>
                <a:spcPct val="115000"/>
              </a:lnSpc>
              <a:buNone/>
            </a:pPr>
            <a:r>
              <a:rPr lang="en-US" sz="1350" dirty="0">
                <a:solidFill>
                  <a:srgbClr val="332E38"/>
                </a:solidFill>
                <a:latin typeface="Calibri" pitchFamily="34" charset="0"/>
                <a:ea typeface="Calibri" pitchFamily="34" charset="-122"/>
                <a:cs typeface="Calibri" pitchFamily="34" charset="-120"/>
              </a:rPr>
              <a:t>Win back the 70% who abandon at the fork.</a:t>
            </a:r>
            <a:endParaRPr lang="en-US" sz="1350" dirty="0"/>
          </a:p>
        </p:txBody>
      </p:sp>
      <p:sp>
        <p:nvSpPr>
          <p:cNvPr id="10" name="Text 8"/>
          <p:cNvSpPr/>
          <p:nvPr/>
        </p:nvSpPr>
        <p:spPr>
          <a:xfrm>
            <a:off x="3215488" y="3538728"/>
            <a:ext cx="219456" cy="822960"/>
          </a:xfrm>
          <a:prstGeom prst="rect">
            <a:avLst/>
          </a:prstGeom>
          <a:noFill/>
          <a:ln/>
        </p:spPr>
        <p:txBody>
          <a:bodyPr wrap="square" rtlCol="0" anchor="ctr"/>
          <a:lstStyle/>
          <a:p>
            <a:pPr algn="ctr" indent="0" marL="0">
              <a:buNone/>
            </a:pPr>
            <a:r>
              <a:rPr lang="en-US" sz="2200" b="1" dirty="0">
                <a:solidFill>
                  <a:srgbClr val="8E4A93"/>
                </a:solidFill>
                <a:latin typeface="Calibri" pitchFamily="34" charset="0"/>
                <a:ea typeface="Calibri" pitchFamily="34" charset="-122"/>
                <a:cs typeface="Calibri" pitchFamily="34" charset="-120"/>
              </a:rPr>
              <a:t>›</a:t>
            </a:r>
            <a:endParaRPr lang="en-US" sz="2200" dirty="0"/>
          </a:p>
        </p:txBody>
      </p:sp>
      <p:sp>
        <p:nvSpPr>
          <p:cNvPr id="11" name="Shape 9"/>
          <p:cNvSpPr/>
          <p:nvPr/>
        </p:nvSpPr>
        <p:spPr>
          <a:xfrm>
            <a:off x="3416656" y="2487168"/>
            <a:ext cx="2587752" cy="2926080"/>
          </a:xfrm>
          <a:prstGeom prst="roundRect">
            <a:avLst>
              <a:gd name="adj" fmla="val 2473"/>
            </a:avLst>
          </a:prstGeom>
          <a:solidFill>
            <a:srgbClr val="FAF6FB"/>
          </a:solidFill>
          <a:ln w="12700">
            <a:solidFill>
              <a:srgbClr val="E6DCEA"/>
            </a:solidFill>
            <a:prstDash val="solid"/>
          </a:ln>
        </p:spPr>
      </p:sp>
      <p:sp>
        <p:nvSpPr>
          <p:cNvPr id="12" name="Shape 10"/>
          <p:cNvSpPr/>
          <p:nvPr/>
        </p:nvSpPr>
        <p:spPr>
          <a:xfrm>
            <a:off x="4427068" y="2807208"/>
            <a:ext cx="566928" cy="566928"/>
          </a:xfrm>
          <a:prstGeom prst="ellipse">
            <a:avLst/>
          </a:prstGeom>
          <a:solidFill>
            <a:srgbClr val="8E4A93"/>
          </a:solidFill>
          <a:ln/>
        </p:spPr>
      </p:sp>
      <p:sp>
        <p:nvSpPr>
          <p:cNvPr id="13" name="Text 11"/>
          <p:cNvSpPr/>
          <p:nvPr/>
        </p:nvSpPr>
        <p:spPr>
          <a:xfrm>
            <a:off x="4427068" y="2807208"/>
            <a:ext cx="566928" cy="566928"/>
          </a:xfrm>
          <a:prstGeom prst="rect">
            <a:avLst/>
          </a:prstGeom>
          <a:noFill/>
          <a:ln/>
        </p:spPr>
        <p:txBody>
          <a:bodyPr wrap="square" rtlCol="0" anchor="ctr"/>
          <a:lstStyle/>
          <a:p>
            <a:pPr algn="ctr" indent="0" marL="0">
              <a:buNone/>
            </a:pPr>
            <a:r>
              <a:rPr lang="en-US" sz="1400" b="1" dirty="0">
                <a:solidFill>
                  <a:srgbClr val="FFFFFF"/>
                </a:solidFill>
                <a:latin typeface="Century Gothic" pitchFamily="34" charset="0"/>
                <a:ea typeface="Century Gothic" pitchFamily="34" charset="-122"/>
                <a:cs typeface="Century Gothic" pitchFamily="34" charset="-120"/>
              </a:rPr>
              <a:t>02</a:t>
            </a:r>
            <a:endParaRPr lang="en-US" sz="1400" dirty="0"/>
          </a:p>
        </p:txBody>
      </p:sp>
      <p:sp>
        <p:nvSpPr>
          <p:cNvPr id="14" name="Text 12"/>
          <p:cNvSpPr/>
          <p:nvPr/>
        </p:nvSpPr>
        <p:spPr>
          <a:xfrm>
            <a:off x="3526384" y="3547872"/>
            <a:ext cx="2368296" cy="457200"/>
          </a:xfrm>
          <a:prstGeom prst="rect">
            <a:avLst/>
          </a:prstGeom>
          <a:noFill/>
          <a:ln/>
        </p:spPr>
        <p:txBody>
          <a:bodyPr wrap="square" rtlCol="0" anchor="ctr"/>
          <a:lstStyle/>
          <a:p>
            <a:pPr algn="ctr" indent="0" marL="0">
              <a:buNone/>
            </a:pPr>
            <a:r>
              <a:rPr lang="en-US" sz="2000" b="1" dirty="0">
                <a:solidFill>
                  <a:srgbClr val="8E4A93"/>
                </a:solidFill>
                <a:latin typeface="Century Gothic" pitchFamily="34" charset="0"/>
                <a:ea typeface="Century Gothic" pitchFamily="34" charset="-122"/>
                <a:cs typeface="Century Gothic" pitchFamily="34" charset="-120"/>
              </a:rPr>
              <a:t>CONVERT</a:t>
            </a:r>
            <a:endParaRPr lang="en-US" sz="2000" dirty="0"/>
          </a:p>
        </p:txBody>
      </p:sp>
      <p:sp>
        <p:nvSpPr>
          <p:cNvPr id="15" name="Text 13"/>
          <p:cNvSpPr/>
          <p:nvPr/>
        </p:nvSpPr>
        <p:spPr>
          <a:xfrm>
            <a:off x="3581248" y="4114800"/>
            <a:ext cx="2258568" cy="1097280"/>
          </a:xfrm>
          <a:prstGeom prst="rect">
            <a:avLst/>
          </a:prstGeom>
          <a:noFill/>
          <a:ln/>
        </p:spPr>
        <p:txBody>
          <a:bodyPr wrap="square" rtlCol="0" anchor="t"/>
          <a:lstStyle/>
          <a:p>
            <a:pPr algn="ctr" indent="0" marL="0">
              <a:lnSpc>
                <a:spcPct val="115000"/>
              </a:lnSpc>
              <a:buNone/>
            </a:pPr>
            <a:r>
              <a:rPr lang="en-US" sz="1350" dirty="0">
                <a:solidFill>
                  <a:srgbClr val="332E38"/>
                </a:solidFill>
                <a:latin typeface="Calibri" pitchFamily="34" charset="0"/>
                <a:ea typeface="Calibri" pitchFamily="34" charset="-122"/>
                <a:cs typeface="Calibri" pitchFamily="34" charset="-120"/>
              </a:rPr>
              <a:t>Lift LRP enrollment with intent — not drip.</a:t>
            </a:r>
            <a:endParaRPr lang="en-US" sz="1350" dirty="0"/>
          </a:p>
        </p:txBody>
      </p:sp>
      <p:sp>
        <p:nvSpPr>
          <p:cNvPr id="16" name="Text 14"/>
          <p:cNvSpPr/>
          <p:nvPr/>
        </p:nvSpPr>
        <p:spPr>
          <a:xfrm>
            <a:off x="5986120" y="3538728"/>
            <a:ext cx="219456" cy="822960"/>
          </a:xfrm>
          <a:prstGeom prst="rect">
            <a:avLst/>
          </a:prstGeom>
          <a:noFill/>
          <a:ln/>
        </p:spPr>
        <p:txBody>
          <a:bodyPr wrap="square" rtlCol="0" anchor="ctr"/>
          <a:lstStyle/>
          <a:p>
            <a:pPr algn="ctr" indent="0" marL="0">
              <a:buNone/>
            </a:pPr>
            <a:r>
              <a:rPr lang="en-US" sz="2200" b="1" dirty="0">
                <a:solidFill>
                  <a:srgbClr val="8E4A93"/>
                </a:solidFill>
                <a:latin typeface="Calibri" pitchFamily="34" charset="0"/>
                <a:ea typeface="Calibri" pitchFamily="34" charset="-122"/>
                <a:cs typeface="Calibri" pitchFamily="34" charset="-120"/>
              </a:rPr>
              <a:t>›</a:t>
            </a:r>
            <a:endParaRPr lang="en-US" sz="2200" dirty="0"/>
          </a:p>
        </p:txBody>
      </p:sp>
      <p:sp>
        <p:nvSpPr>
          <p:cNvPr id="17" name="Shape 15"/>
          <p:cNvSpPr/>
          <p:nvPr/>
        </p:nvSpPr>
        <p:spPr>
          <a:xfrm>
            <a:off x="6187288" y="2487168"/>
            <a:ext cx="2587752" cy="2926080"/>
          </a:xfrm>
          <a:prstGeom prst="roundRect">
            <a:avLst>
              <a:gd name="adj" fmla="val 2473"/>
            </a:avLst>
          </a:prstGeom>
          <a:solidFill>
            <a:srgbClr val="FAF6FB"/>
          </a:solidFill>
          <a:ln w="12700">
            <a:solidFill>
              <a:srgbClr val="E6DCEA"/>
            </a:solidFill>
            <a:prstDash val="solid"/>
          </a:ln>
        </p:spPr>
      </p:sp>
      <p:sp>
        <p:nvSpPr>
          <p:cNvPr id="18" name="Shape 16"/>
          <p:cNvSpPr/>
          <p:nvPr/>
        </p:nvSpPr>
        <p:spPr>
          <a:xfrm>
            <a:off x="7197700" y="2807208"/>
            <a:ext cx="566928" cy="566928"/>
          </a:xfrm>
          <a:prstGeom prst="ellipse">
            <a:avLst/>
          </a:prstGeom>
          <a:solidFill>
            <a:srgbClr val="8E4A93"/>
          </a:solidFill>
          <a:ln/>
        </p:spPr>
      </p:sp>
      <p:sp>
        <p:nvSpPr>
          <p:cNvPr id="19" name="Text 17"/>
          <p:cNvSpPr/>
          <p:nvPr/>
        </p:nvSpPr>
        <p:spPr>
          <a:xfrm>
            <a:off x="7197700" y="2807208"/>
            <a:ext cx="566928" cy="566928"/>
          </a:xfrm>
          <a:prstGeom prst="rect">
            <a:avLst/>
          </a:prstGeom>
          <a:noFill/>
          <a:ln/>
        </p:spPr>
        <p:txBody>
          <a:bodyPr wrap="square" rtlCol="0" anchor="ctr"/>
          <a:lstStyle/>
          <a:p>
            <a:pPr algn="ctr" indent="0" marL="0">
              <a:buNone/>
            </a:pPr>
            <a:r>
              <a:rPr lang="en-US" sz="1400" b="1" dirty="0">
                <a:solidFill>
                  <a:srgbClr val="FFFFFF"/>
                </a:solidFill>
                <a:latin typeface="Century Gothic" pitchFamily="34" charset="0"/>
                <a:ea typeface="Century Gothic" pitchFamily="34" charset="-122"/>
                <a:cs typeface="Century Gothic" pitchFamily="34" charset="-120"/>
              </a:rPr>
              <a:t>03</a:t>
            </a:r>
            <a:endParaRPr lang="en-US" sz="1400" dirty="0"/>
          </a:p>
        </p:txBody>
      </p:sp>
      <p:sp>
        <p:nvSpPr>
          <p:cNvPr id="20" name="Text 18"/>
          <p:cNvSpPr/>
          <p:nvPr/>
        </p:nvSpPr>
        <p:spPr>
          <a:xfrm>
            <a:off x="6297016" y="3547872"/>
            <a:ext cx="2368296" cy="457200"/>
          </a:xfrm>
          <a:prstGeom prst="rect">
            <a:avLst/>
          </a:prstGeom>
          <a:noFill/>
          <a:ln/>
        </p:spPr>
        <p:txBody>
          <a:bodyPr wrap="square" rtlCol="0" anchor="ctr"/>
          <a:lstStyle/>
          <a:p>
            <a:pPr algn="ctr" indent="0" marL="0">
              <a:buNone/>
            </a:pPr>
            <a:r>
              <a:rPr lang="en-US" sz="2000" b="1" dirty="0">
                <a:solidFill>
                  <a:srgbClr val="8E4A93"/>
                </a:solidFill>
                <a:latin typeface="Century Gothic" pitchFamily="34" charset="0"/>
                <a:ea typeface="Century Gothic" pitchFamily="34" charset="-122"/>
                <a:cs typeface="Century Gothic" pitchFamily="34" charset="-120"/>
              </a:rPr>
              <a:t>RETAIN</a:t>
            </a:r>
            <a:endParaRPr lang="en-US" sz="2000" dirty="0"/>
          </a:p>
        </p:txBody>
      </p:sp>
      <p:sp>
        <p:nvSpPr>
          <p:cNvPr id="21" name="Text 19"/>
          <p:cNvSpPr/>
          <p:nvPr/>
        </p:nvSpPr>
        <p:spPr>
          <a:xfrm>
            <a:off x="6351880" y="4114800"/>
            <a:ext cx="2258568" cy="1097280"/>
          </a:xfrm>
          <a:prstGeom prst="rect">
            <a:avLst/>
          </a:prstGeom>
          <a:noFill/>
          <a:ln/>
        </p:spPr>
        <p:txBody>
          <a:bodyPr wrap="square" rtlCol="0" anchor="t"/>
          <a:lstStyle/>
          <a:p>
            <a:pPr algn="ctr" indent="0" marL="0">
              <a:lnSpc>
                <a:spcPct val="115000"/>
              </a:lnSpc>
              <a:buNone/>
            </a:pPr>
            <a:r>
              <a:rPr lang="en-US" sz="1350" dirty="0">
                <a:solidFill>
                  <a:srgbClr val="332E38"/>
                </a:solidFill>
                <a:latin typeface="Calibri" pitchFamily="34" charset="0"/>
                <a:ea typeface="Calibri" pitchFamily="34" charset="-122"/>
                <a:cs typeface="Calibri" pitchFamily="34" charset="-120"/>
              </a:rPr>
              <a:t>Intercept churn 14–30 days before cancellation.</a:t>
            </a:r>
            <a:endParaRPr lang="en-US" sz="1350" dirty="0"/>
          </a:p>
        </p:txBody>
      </p:sp>
      <p:sp>
        <p:nvSpPr>
          <p:cNvPr id="22" name="Text 20"/>
          <p:cNvSpPr/>
          <p:nvPr/>
        </p:nvSpPr>
        <p:spPr>
          <a:xfrm>
            <a:off x="8756752" y="3538728"/>
            <a:ext cx="219456" cy="822960"/>
          </a:xfrm>
          <a:prstGeom prst="rect">
            <a:avLst/>
          </a:prstGeom>
          <a:noFill/>
          <a:ln/>
        </p:spPr>
        <p:txBody>
          <a:bodyPr wrap="square" rtlCol="0" anchor="ctr"/>
          <a:lstStyle/>
          <a:p>
            <a:pPr algn="ctr" indent="0" marL="0">
              <a:buNone/>
            </a:pPr>
            <a:r>
              <a:rPr lang="en-US" sz="2200" b="1" dirty="0">
                <a:solidFill>
                  <a:srgbClr val="8E4A93"/>
                </a:solidFill>
                <a:latin typeface="Calibri" pitchFamily="34" charset="0"/>
                <a:ea typeface="Calibri" pitchFamily="34" charset="-122"/>
                <a:cs typeface="Calibri" pitchFamily="34" charset="-120"/>
              </a:rPr>
              <a:t>›</a:t>
            </a:r>
            <a:endParaRPr lang="en-US" sz="2200" dirty="0"/>
          </a:p>
        </p:txBody>
      </p:sp>
      <p:sp>
        <p:nvSpPr>
          <p:cNvPr id="23" name="Shape 21"/>
          <p:cNvSpPr/>
          <p:nvPr/>
        </p:nvSpPr>
        <p:spPr>
          <a:xfrm>
            <a:off x="8957920" y="2487168"/>
            <a:ext cx="2587752" cy="2926080"/>
          </a:xfrm>
          <a:prstGeom prst="roundRect">
            <a:avLst>
              <a:gd name="adj" fmla="val 2473"/>
            </a:avLst>
          </a:prstGeom>
          <a:solidFill>
            <a:srgbClr val="FAF6FB"/>
          </a:solidFill>
          <a:ln w="12700">
            <a:solidFill>
              <a:srgbClr val="E6DCEA"/>
            </a:solidFill>
            <a:prstDash val="solid"/>
          </a:ln>
        </p:spPr>
      </p:sp>
      <p:sp>
        <p:nvSpPr>
          <p:cNvPr id="24" name="Shape 22"/>
          <p:cNvSpPr/>
          <p:nvPr/>
        </p:nvSpPr>
        <p:spPr>
          <a:xfrm>
            <a:off x="9968332" y="2807208"/>
            <a:ext cx="566928" cy="566928"/>
          </a:xfrm>
          <a:prstGeom prst="ellipse">
            <a:avLst/>
          </a:prstGeom>
          <a:solidFill>
            <a:srgbClr val="8E4A93"/>
          </a:solidFill>
          <a:ln/>
        </p:spPr>
      </p:sp>
      <p:sp>
        <p:nvSpPr>
          <p:cNvPr id="25" name="Text 23"/>
          <p:cNvSpPr/>
          <p:nvPr/>
        </p:nvSpPr>
        <p:spPr>
          <a:xfrm>
            <a:off x="9968332" y="2807208"/>
            <a:ext cx="566928" cy="566928"/>
          </a:xfrm>
          <a:prstGeom prst="rect">
            <a:avLst/>
          </a:prstGeom>
          <a:noFill/>
          <a:ln/>
        </p:spPr>
        <p:txBody>
          <a:bodyPr wrap="square" rtlCol="0" anchor="ctr"/>
          <a:lstStyle/>
          <a:p>
            <a:pPr algn="ctr" indent="0" marL="0">
              <a:buNone/>
            </a:pPr>
            <a:r>
              <a:rPr lang="en-US" sz="1400" b="1" dirty="0">
                <a:solidFill>
                  <a:srgbClr val="FFFFFF"/>
                </a:solidFill>
                <a:latin typeface="Century Gothic" pitchFamily="34" charset="0"/>
                <a:ea typeface="Century Gothic" pitchFamily="34" charset="-122"/>
                <a:cs typeface="Century Gothic" pitchFamily="34" charset="-120"/>
              </a:rPr>
              <a:t>04</a:t>
            </a:r>
            <a:endParaRPr lang="en-US" sz="1400" dirty="0"/>
          </a:p>
        </p:txBody>
      </p:sp>
      <p:sp>
        <p:nvSpPr>
          <p:cNvPr id="26" name="Text 24"/>
          <p:cNvSpPr/>
          <p:nvPr/>
        </p:nvSpPr>
        <p:spPr>
          <a:xfrm>
            <a:off x="9067648" y="3547872"/>
            <a:ext cx="2368296" cy="457200"/>
          </a:xfrm>
          <a:prstGeom prst="rect">
            <a:avLst/>
          </a:prstGeom>
          <a:noFill/>
          <a:ln/>
        </p:spPr>
        <p:txBody>
          <a:bodyPr wrap="square" rtlCol="0" anchor="ctr"/>
          <a:lstStyle/>
          <a:p>
            <a:pPr algn="ctr" indent="0" marL="0">
              <a:buNone/>
            </a:pPr>
            <a:r>
              <a:rPr lang="en-US" sz="2000" b="1" dirty="0">
                <a:solidFill>
                  <a:srgbClr val="8E4A93"/>
                </a:solidFill>
                <a:latin typeface="Century Gothic" pitchFamily="34" charset="0"/>
                <a:ea typeface="Century Gothic" pitchFamily="34" charset="-122"/>
                <a:cs typeface="Century Gothic" pitchFamily="34" charset="-120"/>
              </a:rPr>
              <a:t>RECRUIT</a:t>
            </a:r>
            <a:endParaRPr lang="en-US" sz="2000" dirty="0"/>
          </a:p>
        </p:txBody>
      </p:sp>
      <p:sp>
        <p:nvSpPr>
          <p:cNvPr id="27" name="Text 25"/>
          <p:cNvSpPr/>
          <p:nvPr/>
        </p:nvSpPr>
        <p:spPr>
          <a:xfrm>
            <a:off x="9122512" y="4114800"/>
            <a:ext cx="2258568" cy="1097280"/>
          </a:xfrm>
          <a:prstGeom prst="rect">
            <a:avLst/>
          </a:prstGeom>
          <a:noFill/>
          <a:ln/>
        </p:spPr>
        <p:txBody>
          <a:bodyPr wrap="square" rtlCol="0" anchor="t"/>
          <a:lstStyle/>
          <a:p>
            <a:pPr algn="ctr" indent="0" marL="0">
              <a:lnSpc>
                <a:spcPct val="115000"/>
              </a:lnSpc>
              <a:buNone/>
            </a:pPr>
            <a:r>
              <a:rPr lang="en-US" sz="1350" dirty="0">
                <a:solidFill>
                  <a:srgbClr val="332E38"/>
                </a:solidFill>
                <a:latin typeface="Calibri" pitchFamily="34" charset="0"/>
                <a:ea typeface="Calibri" pitchFamily="34" charset="-122"/>
                <a:cs typeface="Calibri" pitchFamily="34" charset="-120"/>
              </a:rPr>
              <a:t>Find advocates on the open web. Credit them.</a:t>
            </a:r>
            <a:endParaRPr lang="en-US" sz="1350" dirty="0"/>
          </a:p>
        </p:txBody>
      </p:sp>
      <p:sp>
        <p:nvSpPr>
          <p:cNvPr id="28" name="Text 26"/>
          <p:cNvSpPr/>
          <p:nvPr/>
        </p:nvSpPr>
        <p:spPr>
          <a:xfrm>
            <a:off x="640080" y="5715000"/>
            <a:ext cx="10881360" cy="411480"/>
          </a:xfrm>
          <a:prstGeom prst="rect">
            <a:avLst/>
          </a:prstGeom>
          <a:noFill/>
          <a:ln/>
        </p:spPr>
        <p:txBody>
          <a:bodyPr wrap="square" rtlCol="0" anchor="ctr"/>
          <a:lstStyle/>
          <a:p>
            <a:pPr algn="ctr" indent="0" marL="0">
              <a:buNone/>
            </a:pPr>
            <a:r>
              <a:rPr lang="en-US" sz="1400" i="1" dirty="0">
                <a:solidFill>
                  <a:srgbClr val="8E4A93"/>
                </a:solidFill>
                <a:latin typeface="Calibri" pitchFamily="34" charset="0"/>
                <a:ea typeface="Calibri" pitchFamily="34" charset="-122"/>
                <a:cs typeface="Calibri" pitchFamily="34" charset="-120"/>
              </a:rPr>
              <a:t>↻  Ten plays sit underneath these four. We walk through each in the full session.</a:t>
            </a:r>
            <a:endParaRPr lang="en-US" sz="1400" dirty="0"/>
          </a:p>
        </p:txBody>
      </p:sp>
      <p:sp>
        <p:nvSpPr>
          <p:cNvPr id="29" name="Text 27"/>
          <p:cNvSpPr/>
          <p:nvPr/>
        </p:nvSpPr>
        <p:spPr>
          <a:xfrm>
            <a:off x="640080" y="6437376"/>
            <a:ext cx="10911535" cy="274320"/>
          </a:xfrm>
          <a:prstGeom prst="rect">
            <a:avLst/>
          </a:prstGeom>
          <a:noFill/>
          <a:ln/>
        </p:spPr>
        <p:txBody>
          <a:bodyPr wrap="square" rtlCol="0" anchor="ctr"/>
          <a:lstStyle/>
          <a:p>
            <a:pPr algn="l" indent="0" marL="0">
              <a:buNone/>
            </a:pPr>
            <a:r>
              <a:rPr lang="en-US" sz="800" b="1" spc="60" kern="0" dirty="0">
                <a:solidFill>
                  <a:srgbClr val="6E6873"/>
                </a:solidFill>
                <a:latin typeface="Calibri" pitchFamily="34" charset="0"/>
                <a:ea typeface="Calibri" pitchFamily="34" charset="-122"/>
                <a:cs typeface="Calibri" pitchFamily="34" charset="-120"/>
              </a:rPr>
              <a:t>Net Results Consults</a:t>
            </a:r>
            <a:pPr algn="l" indent="0" marL="0">
              <a:buNone/>
            </a:pPr>
            <a:r>
              <a:rPr lang="en-US" sz="800" spc="60" kern="0" dirty="0">
                <a:solidFill>
                  <a:srgbClr val="6E6873"/>
                </a:solidFill>
                <a:latin typeface="Calibri" pitchFamily="34" charset="0"/>
                <a:ea typeface="Calibri" pitchFamily="34" charset="-122"/>
                <a:cs typeface="Calibri" pitchFamily="34" charset="-120"/>
              </a:rPr>
              <a:t>  ×  </a:t>
            </a:r>
            <a:pPr algn="l" indent="0" marL="0">
              <a:buNone/>
            </a:pPr>
            <a:r>
              <a:rPr lang="en-US" sz="800" b="1" spc="60" kern="0" dirty="0">
                <a:solidFill>
                  <a:srgbClr val="6E6873"/>
                </a:solidFill>
                <a:latin typeface="Calibri" pitchFamily="34" charset="0"/>
                <a:ea typeface="Calibri" pitchFamily="34" charset="-122"/>
                <a:cs typeface="Calibri" pitchFamily="34" charset="-120"/>
              </a:rPr>
              <a:t>delivr.ai</a:t>
            </a:r>
            <a:pPr algn="l" indent="0" marL="0">
              <a:buNone/>
            </a:pPr>
            <a:r>
              <a:rPr lang="en-US" sz="800" spc="60" kern="0" dirty="0">
                <a:solidFill>
                  <a:srgbClr val="6E6873"/>
                </a:solidFill>
                <a:latin typeface="Calibri" pitchFamily="34" charset="0"/>
                <a:ea typeface="Calibri" pitchFamily="34" charset="-122"/>
                <a:cs typeface="Calibri" pitchFamily="34" charset="-120"/>
              </a:rPr>
              <a:t>      ·      Preview for doTERRA      ·      The System</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F2238"/>
        </a:solidFill>
      </p:bgPr>
    </p:bg>
    <p:spTree>
      <p:nvGrpSpPr>
        <p:cNvPr id="1" name=""/>
        <p:cNvGrpSpPr/>
        <p:nvPr/>
      </p:nvGrpSpPr>
      <p:grpSpPr>
        <a:xfrm>
          <a:off x="0" y="0"/>
          <a:ext cx="0" cy="0"/>
          <a:chOff x="0" y="0"/>
          <a:chExt cx="0" cy="0"/>
        </a:xfrm>
      </p:grpSpPr>
      <p:sp>
        <p:nvSpPr>
          <p:cNvPr id="2" name="Text 0"/>
          <p:cNvSpPr/>
          <p:nvPr/>
        </p:nvSpPr>
        <p:spPr>
          <a:xfrm>
            <a:off x="640080" y="566928"/>
            <a:ext cx="10911535" cy="292608"/>
          </a:xfrm>
          <a:prstGeom prst="rect">
            <a:avLst/>
          </a:prstGeom>
          <a:noFill/>
          <a:ln/>
        </p:spPr>
        <p:txBody>
          <a:bodyPr wrap="square" rtlCol="0" anchor="ctr"/>
          <a:lstStyle/>
          <a:p>
            <a:pPr algn="l" indent="0" marL="0">
              <a:buNone/>
            </a:pPr>
            <a:r>
              <a:rPr lang="en-US" sz="1200" b="1" spc="250" kern="0" dirty="0">
                <a:solidFill>
                  <a:srgbClr val="B97FC4"/>
                </a:solidFill>
                <a:latin typeface="Century Gothic" pitchFamily="34" charset="0"/>
                <a:ea typeface="Century Gothic" pitchFamily="34" charset="-122"/>
                <a:cs typeface="Century Gothic" pitchFamily="34" charset="-120"/>
              </a:rPr>
              <a:t>THE UPSIDE</a:t>
            </a:r>
            <a:endParaRPr lang="en-US" sz="1200" dirty="0"/>
          </a:p>
        </p:txBody>
      </p:sp>
      <p:sp>
        <p:nvSpPr>
          <p:cNvPr id="3" name="Text 1"/>
          <p:cNvSpPr/>
          <p:nvPr/>
        </p:nvSpPr>
        <p:spPr>
          <a:xfrm>
            <a:off x="640080" y="960120"/>
            <a:ext cx="10881360" cy="868680"/>
          </a:xfrm>
          <a:prstGeom prst="rect">
            <a:avLst/>
          </a:prstGeom>
          <a:noFill/>
          <a:ln/>
        </p:spPr>
        <p:txBody>
          <a:bodyPr wrap="square" rtlCol="0" anchor="ctr"/>
          <a:lstStyle/>
          <a:p>
            <a:pPr indent="0" marL="0">
              <a:buNone/>
            </a:pPr>
            <a:r>
              <a:rPr lang="en-US" sz="3600" b="1" dirty="0">
                <a:solidFill>
                  <a:srgbClr val="FFFFFF"/>
                </a:solidFill>
                <a:latin typeface="Century Gothic" pitchFamily="34" charset="0"/>
                <a:ea typeface="Century Gothic" pitchFamily="34" charset="-122"/>
                <a:cs typeface="Century Gothic" pitchFamily="34" charset="-120"/>
              </a:rPr>
              <a:t>$33–63M Incremental. Year One.</a:t>
            </a:r>
            <a:endParaRPr lang="en-US" sz="3600" dirty="0"/>
          </a:p>
        </p:txBody>
      </p:sp>
      <p:sp>
        <p:nvSpPr>
          <p:cNvPr id="4" name="Text 2"/>
          <p:cNvSpPr/>
          <p:nvPr/>
        </p:nvSpPr>
        <p:spPr>
          <a:xfrm>
            <a:off x="640080" y="2331720"/>
            <a:ext cx="5120640" cy="1097280"/>
          </a:xfrm>
          <a:prstGeom prst="rect">
            <a:avLst/>
          </a:prstGeom>
          <a:noFill/>
          <a:ln/>
        </p:spPr>
        <p:txBody>
          <a:bodyPr wrap="square" rtlCol="0" anchor="ctr"/>
          <a:lstStyle/>
          <a:p>
            <a:pPr indent="0" marL="0">
              <a:buNone/>
            </a:pPr>
            <a:r>
              <a:rPr lang="en-US" sz="5000" b="1" dirty="0">
                <a:solidFill>
                  <a:srgbClr val="B97FC4"/>
                </a:solidFill>
                <a:latin typeface="Century Gothic" pitchFamily="34" charset="0"/>
                <a:ea typeface="Century Gothic" pitchFamily="34" charset="-122"/>
                <a:cs typeface="Century Gothic" pitchFamily="34" charset="-120"/>
              </a:rPr>
              <a:t>$33–63M</a:t>
            </a:r>
            <a:endParaRPr lang="en-US" sz="5000" dirty="0"/>
          </a:p>
        </p:txBody>
      </p:sp>
      <p:sp>
        <p:nvSpPr>
          <p:cNvPr id="5" name="Text 3"/>
          <p:cNvSpPr/>
          <p:nvPr/>
        </p:nvSpPr>
        <p:spPr>
          <a:xfrm>
            <a:off x="676656" y="3493008"/>
            <a:ext cx="5120640" cy="365760"/>
          </a:xfrm>
          <a:prstGeom prst="rect">
            <a:avLst/>
          </a:prstGeom>
          <a:noFill/>
          <a:ln/>
        </p:spPr>
        <p:txBody>
          <a:bodyPr wrap="square" rtlCol="0" anchor="ctr"/>
          <a:lstStyle/>
          <a:p>
            <a:pPr indent="0" marL="0">
              <a:buNone/>
            </a:pPr>
            <a:r>
              <a:rPr lang="en-US" sz="1600" dirty="0">
                <a:solidFill>
                  <a:srgbClr val="D9C4DF"/>
                </a:solidFill>
                <a:latin typeface="Calibri" pitchFamily="34" charset="0"/>
                <a:ea typeface="Calibri" pitchFamily="34" charset="-122"/>
                <a:cs typeface="Calibri" pitchFamily="34" charset="-120"/>
              </a:rPr>
              <a:t>incremental revenue in Year 1</a:t>
            </a:r>
            <a:endParaRPr lang="en-US" sz="1600" dirty="0"/>
          </a:p>
        </p:txBody>
      </p:sp>
      <p:sp>
        <p:nvSpPr>
          <p:cNvPr id="6" name="Text 4"/>
          <p:cNvSpPr/>
          <p:nvPr/>
        </p:nvSpPr>
        <p:spPr>
          <a:xfrm>
            <a:off x="6172200" y="2331720"/>
            <a:ext cx="5376672" cy="1097280"/>
          </a:xfrm>
          <a:prstGeom prst="rect">
            <a:avLst/>
          </a:prstGeom>
          <a:noFill/>
          <a:ln/>
        </p:spPr>
        <p:txBody>
          <a:bodyPr wrap="square" rtlCol="0" anchor="ctr"/>
          <a:lstStyle/>
          <a:p>
            <a:pPr indent="0" marL="0">
              <a:buNone/>
            </a:pPr>
            <a:r>
              <a:rPr lang="en-US" sz="5000" b="1" dirty="0">
                <a:solidFill>
                  <a:srgbClr val="B97FC4"/>
                </a:solidFill>
                <a:latin typeface="Century Gothic" pitchFamily="34" charset="0"/>
                <a:ea typeface="Century Gothic" pitchFamily="34" charset="-122"/>
                <a:cs typeface="Century Gothic" pitchFamily="34" charset="-120"/>
              </a:rPr>
              <a:t>73–140×</a:t>
            </a:r>
            <a:endParaRPr lang="en-US" sz="5000" dirty="0"/>
          </a:p>
        </p:txBody>
      </p:sp>
      <p:sp>
        <p:nvSpPr>
          <p:cNvPr id="7" name="Text 5"/>
          <p:cNvSpPr/>
          <p:nvPr/>
        </p:nvSpPr>
        <p:spPr>
          <a:xfrm>
            <a:off x="6208776" y="3493008"/>
            <a:ext cx="5376672" cy="365760"/>
          </a:xfrm>
          <a:prstGeom prst="rect">
            <a:avLst/>
          </a:prstGeom>
          <a:noFill/>
          <a:ln/>
        </p:spPr>
        <p:txBody>
          <a:bodyPr wrap="square" rtlCol="0" anchor="ctr"/>
          <a:lstStyle/>
          <a:p>
            <a:pPr indent="0" marL="0">
              <a:buNone/>
            </a:pPr>
            <a:r>
              <a:rPr lang="en-US" sz="1600" dirty="0">
                <a:solidFill>
                  <a:srgbClr val="D9C4DF"/>
                </a:solidFill>
                <a:latin typeface="Calibri" pitchFamily="34" charset="0"/>
                <a:ea typeface="Calibri" pitchFamily="34" charset="-122"/>
                <a:cs typeface="Calibri" pitchFamily="34" charset="-120"/>
              </a:rPr>
              <a:t>return on the platform fee</a:t>
            </a:r>
            <a:endParaRPr lang="en-US" sz="1600" dirty="0"/>
          </a:p>
        </p:txBody>
      </p:sp>
      <p:sp>
        <p:nvSpPr>
          <p:cNvPr id="8" name="Shape 6"/>
          <p:cNvSpPr/>
          <p:nvPr/>
        </p:nvSpPr>
        <p:spPr>
          <a:xfrm>
            <a:off x="640080" y="4224528"/>
            <a:ext cx="10911535" cy="1417320"/>
          </a:xfrm>
          <a:prstGeom prst="roundRect">
            <a:avLst>
              <a:gd name="adj" fmla="val 5161"/>
            </a:avLst>
          </a:prstGeom>
          <a:solidFill>
            <a:srgbClr val="3C2E45"/>
          </a:solidFill>
          <a:ln/>
        </p:spPr>
      </p:sp>
      <p:sp>
        <p:nvSpPr>
          <p:cNvPr id="9" name="Text 7"/>
          <p:cNvSpPr/>
          <p:nvPr/>
        </p:nvSpPr>
        <p:spPr>
          <a:xfrm>
            <a:off x="1005840" y="4407408"/>
            <a:ext cx="10058400" cy="365760"/>
          </a:xfrm>
          <a:prstGeom prst="rect">
            <a:avLst/>
          </a:prstGeom>
          <a:noFill/>
          <a:ln/>
        </p:spPr>
        <p:txBody>
          <a:bodyPr wrap="square" rtlCol="0" anchor="ctr"/>
          <a:lstStyle/>
          <a:p>
            <a:pPr indent="0" marL="0">
              <a:buNone/>
            </a:pPr>
            <a:r>
              <a:rPr lang="en-US" sz="1800" b="1" dirty="0">
                <a:solidFill>
                  <a:srgbClr val="FFFFFF"/>
                </a:solidFill>
                <a:latin typeface="Century Gothic" pitchFamily="34" charset="0"/>
                <a:ea typeface="Century Gothic" pitchFamily="34" charset="-122"/>
                <a:cs typeface="Century Gothic" pitchFamily="34" charset="-120"/>
              </a:rPr>
              <a:t>Proven before you commit.</a:t>
            </a:r>
            <a:endParaRPr lang="en-US" sz="1800" dirty="0"/>
          </a:p>
        </p:txBody>
      </p:sp>
      <p:sp>
        <p:nvSpPr>
          <p:cNvPr id="10" name="Text 8"/>
          <p:cNvSpPr/>
          <p:nvPr/>
        </p:nvSpPr>
        <p:spPr>
          <a:xfrm>
            <a:off x="1005840" y="4846320"/>
            <a:ext cx="10180015" cy="731520"/>
          </a:xfrm>
          <a:prstGeom prst="rect">
            <a:avLst/>
          </a:prstGeom>
          <a:noFill/>
          <a:ln/>
        </p:spPr>
        <p:txBody>
          <a:bodyPr wrap="square" rtlCol="0" anchor="ctr"/>
          <a:lstStyle/>
          <a:p>
            <a:pPr indent="0" marL="0">
              <a:lnSpc>
                <a:spcPct val="110000"/>
              </a:lnSpc>
              <a:buNone/>
            </a:pPr>
            <a:r>
              <a:rPr lang="en-US" sz="1500" dirty="0">
                <a:solidFill>
                  <a:srgbClr val="D9C4DF"/>
                </a:solidFill>
                <a:latin typeface="Calibri" pitchFamily="34" charset="0"/>
                <a:ea typeface="Calibri" pitchFamily="34" charset="-122"/>
                <a:cs typeface="Calibri" pitchFamily="34" charset="-120"/>
              </a:rPr>
              <a:t>A 30-day pilot — $75K, fully refunded if we don’t resolve 50% of your enrollment abandoners. The pilot fee credits toward Year 1 if we move forward.</a:t>
            </a:r>
            <a:endParaRPr lang="en-US" sz="1500" dirty="0"/>
          </a:p>
        </p:txBody>
      </p:sp>
      <p:sp>
        <p:nvSpPr>
          <p:cNvPr id="11" name="Text 9"/>
          <p:cNvSpPr/>
          <p:nvPr/>
        </p:nvSpPr>
        <p:spPr>
          <a:xfrm>
            <a:off x="640080" y="5897880"/>
            <a:ext cx="10881360" cy="365760"/>
          </a:xfrm>
          <a:prstGeom prst="rect">
            <a:avLst/>
          </a:prstGeom>
          <a:noFill/>
          <a:ln/>
        </p:spPr>
        <p:txBody>
          <a:bodyPr wrap="square" rtlCol="0" anchor="ctr"/>
          <a:lstStyle/>
          <a:p>
            <a:pPr indent="0" marL="0">
              <a:buNone/>
            </a:pPr>
            <a:r>
              <a:rPr lang="en-US" sz="1350" i="1" dirty="0">
                <a:solidFill>
                  <a:srgbClr val="B97FC4"/>
                </a:solidFill>
                <a:latin typeface="Calibri" pitchFamily="34" charset="0"/>
                <a:ea typeface="Calibri" pitchFamily="34" charset="-122"/>
                <a:cs typeface="Calibri" pitchFamily="34" charset="-120"/>
              </a:rPr>
              <a:t>Full economics, the three-year model, and platform scope — in the meeting.</a:t>
            </a:r>
            <a:endParaRPr lang="en-US" sz="1350" dirty="0"/>
          </a:p>
        </p:txBody>
      </p:sp>
      <p:sp>
        <p:nvSpPr>
          <p:cNvPr id="12" name="Text 10"/>
          <p:cNvSpPr/>
          <p:nvPr/>
        </p:nvSpPr>
        <p:spPr>
          <a:xfrm>
            <a:off x="640080" y="6437376"/>
            <a:ext cx="10911535" cy="274320"/>
          </a:xfrm>
          <a:prstGeom prst="rect">
            <a:avLst/>
          </a:prstGeom>
          <a:noFill/>
          <a:ln/>
        </p:spPr>
        <p:txBody>
          <a:bodyPr wrap="square" rtlCol="0" anchor="ctr"/>
          <a:lstStyle/>
          <a:p>
            <a:pPr algn="l" indent="0" marL="0">
              <a:buNone/>
            </a:pPr>
            <a:r>
              <a:rPr lang="en-US" sz="800" b="1" spc="60" kern="0" dirty="0">
                <a:solidFill>
                  <a:srgbClr val="9A8FA3"/>
                </a:solidFill>
                <a:latin typeface="Calibri" pitchFamily="34" charset="0"/>
                <a:ea typeface="Calibri" pitchFamily="34" charset="-122"/>
                <a:cs typeface="Calibri" pitchFamily="34" charset="-120"/>
              </a:rPr>
              <a:t>Net Results Consults</a:t>
            </a:r>
            <a:pPr algn="l" indent="0" marL="0">
              <a:buNone/>
            </a:pPr>
            <a:r>
              <a:rPr lang="en-US" sz="800" spc="60" kern="0" dirty="0">
                <a:solidFill>
                  <a:srgbClr val="9A8FA3"/>
                </a:solidFill>
                <a:latin typeface="Calibri" pitchFamily="34" charset="0"/>
                <a:ea typeface="Calibri" pitchFamily="34" charset="-122"/>
                <a:cs typeface="Calibri" pitchFamily="34" charset="-120"/>
              </a:rPr>
              <a:t>  ×  </a:t>
            </a:r>
            <a:pPr algn="l" indent="0" marL="0">
              <a:buNone/>
            </a:pPr>
            <a:r>
              <a:rPr lang="en-US" sz="800" b="1" spc="60" kern="0" dirty="0">
                <a:solidFill>
                  <a:srgbClr val="9A8FA3"/>
                </a:solidFill>
                <a:latin typeface="Calibri" pitchFamily="34" charset="0"/>
                <a:ea typeface="Calibri" pitchFamily="34" charset="-122"/>
                <a:cs typeface="Calibri" pitchFamily="34" charset="-120"/>
              </a:rPr>
              <a:t>delivr.ai</a:t>
            </a:r>
            <a:pPr algn="l" indent="0" marL="0">
              <a:buNone/>
            </a:pPr>
            <a:r>
              <a:rPr lang="en-US" sz="800" spc="60" kern="0" dirty="0">
                <a:solidFill>
                  <a:srgbClr val="9A8FA3"/>
                </a:solidFill>
                <a:latin typeface="Calibri" pitchFamily="34" charset="0"/>
                <a:ea typeface="Calibri" pitchFamily="34" charset="-122"/>
                <a:cs typeface="Calibri" pitchFamily="34" charset="-120"/>
              </a:rPr>
              <a:t>      ·      Preview for doTERRA      ·      The Upside</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40080" y="566928"/>
            <a:ext cx="10911535" cy="292608"/>
          </a:xfrm>
          <a:prstGeom prst="rect">
            <a:avLst/>
          </a:prstGeom>
          <a:noFill/>
          <a:ln/>
        </p:spPr>
        <p:txBody>
          <a:bodyPr wrap="square" rtlCol="0" anchor="ctr"/>
          <a:lstStyle/>
          <a:p>
            <a:pPr algn="l" indent="0" marL="0">
              <a:buNone/>
            </a:pPr>
            <a:r>
              <a:rPr lang="en-US" sz="1200" b="1" spc="250" kern="0" dirty="0">
                <a:solidFill>
                  <a:srgbClr val="8E4A93"/>
                </a:solidFill>
                <a:latin typeface="Century Gothic" pitchFamily="34" charset="0"/>
                <a:ea typeface="Century Gothic" pitchFamily="34" charset="-122"/>
                <a:cs typeface="Century Gothic" pitchFamily="34" charset="-120"/>
              </a:rPr>
              <a:t>THE TEAM</a:t>
            </a:r>
            <a:endParaRPr lang="en-US" sz="1200" dirty="0"/>
          </a:p>
        </p:txBody>
      </p:sp>
      <p:sp>
        <p:nvSpPr>
          <p:cNvPr id="3" name="Text 1"/>
          <p:cNvSpPr/>
          <p:nvPr/>
        </p:nvSpPr>
        <p:spPr>
          <a:xfrm>
            <a:off x="640080" y="950976"/>
            <a:ext cx="10911535" cy="777240"/>
          </a:xfrm>
          <a:prstGeom prst="rect">
            <a:avLst/>
          </a:prstGeom>
          <a:noFill/>
          <a:ln/>
        </p:spPr>
        <p:txBody>
          <a:bodyPr wrap="square" rtlCol="0" anchor="ctr"/>
          <a:lstStyle/>
          <a:p>
            <a:pPr indent="0" marL="0">
              <a:buNone/>
            </a:pPr>
            <a:r>
              <a:rPr lang="en-US" sz="2600" b="1" dirty="0">
                <a:solidFill>
                  <a:srgbClr val="332E38"/>
                </a:solidFill>
                <a:latin typeface="Century Gothic" pitchFamily="34" charset="0"/>
                <a:ea typeface="Century Gothic" pitchFamily="34" charset="-122"/>
                <a:cs typeface="Century Gothic" pitchFamily="34" charset="-120"/>
              </a:rPr>
              <a:t>Two seasoned founders. One integrated growth engine.</a:t>
            </a:r>
            <a:endParaRPr lang="en-US" sz="2600" dirty="0"/>
          </a:p>
        </p:txBody>
      </p:sp>
      <p:pic>
        <p:nvPicPr>
          <p:cNvPr id="4" name="Image 0" descr="C:/development/doterra-teaser/assets/jessica.jpg">    </p:cNvPr>
          <p:cNvPicPr>
            <a:picLocks noChangeAspect="1"/>
          </p:cNvPicPr>
          <p:nvPr/>
        </p:nvPicPr>
        <p:blipFill>
          <a:blip r:embed="rId1"/>
          <a:stretch>
            <a:fillRect/>
          </a:stretch>
        </p:blipFill>
        <p:spPr>
          <a:xfrm>
            <a:off x="2339264" y="1965960"/>
            <a:ext cx="1828800" cy="1828800"/>
          </a:xfrm>
          <a:prstGeom prst="ellipse">
            <a:avLst/>
          </a:prstGeom>
        </p:spPr>
      </p:pic>
      <p:sp>
        <p:nvSpPr>
          <p:cNvPr id="5" name="Text 2">
            <a:hlinkClick r:id="rId2" tooltip=""/>
          </p:cNvPr>
          <p:cNvSpPr/>
          <p:nvPr/>
        </p:nvSpPr>
        <p:spPr>
          <a:xfrm>
            <a:off x="640080" y="3931920"/>
            <a:ext cx="5227168" cy="365760"/>
          </a:xfrm>
          <a:prstGeom prst="rect">
            <a:avLst/>
          </a:prstGeom>
          <a:noFill/>
          <a:ln/>
        </p:spPr>
        <p:txBody>
          <a:bodyPr wrap="square" rtlCol="0" anchor="ctr"/>
          <a:lstStyle/>
          <a:p>
            <a:pPr algn="ctr" indent="0" marL="0">
              <a:buNone/>
            </a:pPr>
            <a:r>
              <a:rPr lang="en-US" sz="2000" b="1" u="sng" dirty="0">
                <a:solidFill>
                  <a:srgbClr val="332E38"/>
                </a:solidFill>
                <a:latin typeface="Century Gothic" pitchFamily="34" charset="0"/>
                <a:ea typeface="Century Gothic" pitchFamily="34" charset="-122"/>
                <a:cs typeface="Century Gothic" pitchFamily="34" charset="-120"/>
                <a:hlinkClick r:id="rId2" invalidUrl="" action="" tgtFrame="" tooltip="" history="1" highlightClick="0" endSnd="0">
                  <a:extLst>
                    <a:ext uri="{A12FA001-AC4F-418D-AE19-62706E023703}">
                      <ahyp:hlinkClr xmlns:ahyp="http://schemas.microsoft.com/office/drawing/2018/hyperlinkcolor" val="tx"/>
                    </a:ext>
                  </a:extLst>
                </a:hlinkClick>
              </a:rPr>
              <a:t>Jessica Grentner</a:t>
            </a:r>
            <a:endParaRPr lang="en-US" sz="2000" dirty="0"/>
          </a:p>
        </p:txBody>
      </p:sp>
      <p:sp>
        <p:nvSpPr>
          <p:cNvPr id="6" name="Text 3"/>
          <p:cNvSpPr/>
          <p:nvPr/>
        </p:nvSpPr>
        <p:spPr>
          <a:xfrm>
            <a:off x="640080" y="4343400"/>
            <a:ext cx="5227168" cy="274320"/>
          </a:xfrm>
          <a:prstGeom prst="rect">
            <a:avLst/>
          </a:prstGeom>
          <a:noFill/>
          <a:ln/>
        </p:spPr>
        <p:txBody>
          <a:bodyPr wrap="square" rtlCol="0" anchor="ctr"/>
          <a:lstStyle/>
          <a:p>
            <a:pPr algn="ctr" indent="0" marL="0">
              <a:buNone/>
            </a:pPr>
            <a:r>
              <a:rPr lang="en-US" sz="1250" b="1" spc="100" kern="0" dirty="0">
                <a:solidFill>
                  <a:srgbClr val="8E4A93"/>
                </a:solidFill>
                <a:latin typeface="Calibri" pitchFamily="34" charset="0"/>
                <a:ea typeface="Calibri" pitchFamily="34" charset="-122"/>
                <a:cs typeface="Calibri" pitchFamily="34" charset="-120"/>
              </a:rPr>
              <a:t>Net Results Consults  ·  Founder</a:t>
            </a:r>
            <a:endParaRPr lang="en-US" sz="1250" dirty="0"/>
          </a:p>
        </p:txBody>
      </p:sp>
      <p:sp>
        <p:nvSpPr>
          <p:cNvPr id="7" name="Text 4"/>
          <p:cNvSpPr/>
          <p:nvPr/>
        </p:nvSpPr>
        <p:spPr>
          <a:xfrm>
            <a:off x="868680" y="4617720"/>
            <a:ext cx="4769968" cy="1783080"/>
          </a:xfrm>
          <a:prstGeom prst="rect">
            <a:avLst/>
          </a:prstGeom>
          <a:noFill/>
          <a:ln/>
        </p:spPr>
        <p:txBody>
          <a:bodyPr wrap="square" rtlCol="0" anchor="t"/>
          <a:lstStyle/>
          <a:p>
            <a:pPr algn="ctr" indent="0" marL="0">
              <a:lnSpc>
                <a:spcPct val="118000"/>
              </a:lnSpc>
              <a:buNone/>
            </a:pPr>
            <a:r>
              <a:rPr lang="en-US" sz="1200" dirty="0">
                <a:solidFill>
                  <a:srgbClr val="332E38"/>
                </a:solidFill>
                <a:latin typeface="Calibri" pitchFamily="34" charset="0"/>
                <a:ea typeface="Calibri" pitchFamily="34" charset="-122"/>
                <a:cs typeface="Calibri" pitchFamily="34" charset="-120"/>
              </a:rPr>
              <a:t>Fourth-generation entrepreneur who cut her teeth in the family business and a doTERRA Wellness Advocate since 2014. Thirty years guiding small business owners through every shift in the digital landscape — now via Net Results Consults. She homeschools her boys on her homestead in western Montana, where she was first introduced to and fell in love with doTERRA.</a:t>
            </a:r>
            <a:endParaRPr lang="en-US" sz="1200" dirty="0"/>
          </a:p>
        </p:txBody>
      </p:sp>
      <p:pic>
        <p:nvPicPr>
          <p:cNvPr id="8" name="Image 1" descr="C:/development/doterra-teaser/assets/greg-flat.jpg">    </p:cNvPr>
          <p:cNvPicPr>
            <a:picLocks noChangeAspect="1"/>
          </p:cNvPicPr>
          <p:nvPr/>
        </p:nvPicPr>
        <p:blipFill>
          <a:blip r:embed="rId3"/>
          <a:stretch>
            <a:fillRect/>
          </a:stretch>
        </p:blipFill>
        <p:spPr>
          <a:xfrm>
            <a:off x="8023631" y="1965960"/>
            <a:ext cx="1828800" cy="1828800"/>
          </a:xfrm>
          <a:prstGeom prst="ellipse">
            <a:avLst/>
          </a:prstGeom>
        </p:spPr>
      </p:pic>
      <p:sp>
        <p:nvSpPr>
          <p:cNvPr id="9" name="Text 5">
            <a:hlinkClick r:id="rId4" tooltip=""/>
          </p:cNvPr>
          <p:cNvSpPr/>
          <p:nvPr/>
        </p:nvSpPr>
        <p:spPr>
          <a:xfrm>
            <a:off x="6324448" y="3931920"/>
            <a:ext cx="5227168" cy="365760"/>
          </a:xfrm>
          <a:prstGeom prst="rect">
            <a:avLst/>
          </a:prstGeom>
          <a:noFill/>
          <a:ln/>
        </p:spPr>
        <p:txBody>
          <a:bodyPr wrap="square" rtlCol="0" anchor="ctr"/>
          <a:lstStyle/>
          <a:p>
            <a:pPr algn="ctr" indent="0" marL="0">
              <a:buNone/>
            </a:pPr>
            <a:r>
              <a:rPr lang="en-US" sz="2000" b="1" u="sng" dirty="0">
                <a:solidFill>
                  <a:srgbClr val="332E38"/>
                </a:solidFill>
                <a:latin typeface="Century Gothic" pitchFamily="34" charset="0"/>
                <a:ea typeface="Century Gothic" pitchFamily="34" charset="-122"/>
                <a:cs typeface="Century Gothic" pitchFamily="34" charset="-120"/>
                <a:hlinkClick r:id="rId4" invalidUrl="" action="" tgtFrame="" tooltip="" history="1" highlightClick="0" endSnd="0">
                  <a:extLst>
                    <a:ext uri="{A12FA001-AC4F-418D-AE19-62706E023703}">
                      <ahyp:hlinkClr xmlns:ahyp="http://schemas.microsoft.com/office/drawing/2018/hyperlinkcolor" val="tx"/>
                    </a:ext>
                  </a:extLst>
                </a:hlinkClick>
              </a:rPr>
              <a:t>Gregory Kotovos</a:t>
            </a:r>
            <a:endParaRPr lang="en-US" sz="2000" dirty="0"/>
          </a:p>
        </p:txBody>
      </p:sp>
      <p:sp>
        <p:nvSpPr>
          <p:cNvPr id="10" name="Text 6"/>
          <p:cNvSpPr/>
          <p:nvPr/>
        </p:nvSpPr>
        <p:spPr>
          <a:xfrm>
            <a:off x="6324448" y="4343400"/>
            <a:ext cx="5227168" cy="274320"/>
          </a:xfrm>
          <a:prstGeom prst="rect">
            <a:avLst/>
          </a:prstGeom>
          <a:noFill/>
          <a:ln/>
        </p:spPr>
        <p:txBody>
          <a:bodyPr wrap="square" rtlCol="0" anchor="ctr"/>
          <a:lstStyle/>
          <a:p>
            <a:pPr algn="ctr" indent="0" marL="0">
              <a:buNone/>
            </a:pPr>
            <a:r>
              <a:rPr lang="en-US" sz="1250" b="1" spc="100" kern="0" dirty="0">
                <a:solidFill>
                  <a:srgbClr val="8E4A93"/>
                </a:solidFill>
                <a:latin typeface="Calibri" pitchFamily="34" charset="0"/>
                <a:ea typeface="Calibri" pitchFamily="34" charset="-122"/>
                <a:cs typeface="Calibri" pitchFamily="34" charset="-120"/>
              </a:rPr>
              <a:t>delivr.ai  ·  Co-Founder &amp; Chief Evangelist</a:t>
            </a:r>
            <a:endParaRPr lang="en-US" sz="1250" dirty="0"/>
          </a:p>
        </p:txBody>
      </p:sp>
      <p:sp>
        <p:nvSpPr>
          <p:cNvPr id="11" name="Text 7"/>
          <p:cNvSpPr/>
          <p:nvPr/>
        </p:nvSpPr>
        <p:spPr>
          <a:xfrm>
            <a:off x="6553048" y="4617720"/>
            <a:ext cx="4769968" cy="1783080"/>
          </a:xfrm>
          <a:prstGeom prst="rect">
            <a:avLst/>
          </a:prstGeom>
          <a:noFill/>
          <a:ln/>
        </p:spPr>
        <p:txBody>
          <a:bodyPr wrap="square" rtlCol="0" anchor="t"/>
          <a:lstStyle/>
          <a:p>
            <a:pPr algn="ctr" indent="0" marL="0">
              <a:lnSpc>
                <a:spcPct val="118000"/>
              </a:lnSpc>
              <a:buNone/>
            </a:pPr>
            <a:r>
              <a:rPr lang="en-US" sz="1200" dirty="0">
                <a:solidFill>
                  <a:srgbClr val="332E38"/>
                </a:solidFill>
                <a:latin typeface="Calibri" pitchFamily="34" charset="0"/>
                <a:ea typeface="Calibri" pitchFamily="34" charset="-122"/>
                <a:cs typeface="Calibri" pitchFamily="34" charset="-120"/>
              </a:rPr>
              <a:t>Operator of delivr.ai — the deterministic identity and intent platform under every play in this proposal. Direct engineering and product authority over the roadmap. Custom integrations, intent topics, and cohort definitions approved at the principal level.</a:t>
            </a:r>
            <a:endParaRPr lang="en-US" sz="1200" dirty="0"/>
          </a:p>
        </p:txBody>
      </p:sp>
      <p:sp>
        <p:nvSpPr>
          <p:cNvPr id="12" name="Text 8"/>
          <p:cNvSpPr/>
          <p:nvPr/>
        </p:nvSpPr>
        <p:spPr>
          <a:xfrm>
            <a:off x="640080" y="6437376"/>
            <a:ext cx="10911535" cy="274320"/>
          </a:xfrm>
          <a:prstGeom prst="rect">
            <a:avLst/>
          </a:prstGeom>
          <a:noFill/>
          <a:ln/>
        </p:spPr>
        <p:txBody>
          <a:bodyPr wrap="square" rtlCol="0" anchor="ctr"/>
          <a:lstStyle/>
          <a:p>
            <a:pPr algn="l" indent="0" marL="0">
              <a:buNone/>
            </a:pPr>
            <a:r>
              <a:rPr lang="en-US" sz="800" b="1" spc="60" kern="0" dirty="0">
                <a:solidFill>
                  <a:srgbClr val="6E6873"/>
                </a:solidFill>
                <a:latin typeface="Calibri" pitchFamily="34" charset="0"/>
                <a:ea typeface="Calibri" pitchFamily="34" charset="-122"/>
                <a:cs typeface="Calibri" pitchFamily="34" charset="-120"/>
              </a:rPr>
              <a:t>Net Results Consults</a:t>
            </a:r>
            <a:pPr algn="l" indent="0" marL="0">
              <a:buNone/>
            </a:pPr>
            <a:r>
              <a:rPr lang="en-US" sz="800" spc="60" kern="0" dirty="0">
                <a:solidFill>
                  <a:srgbClr val="6E6873"/>
                </a:solidFill>
                <a:latin typeface="Calibri" pitchFamily="34" charset="0"/>
                <a:ea typeface="Calibri" pitchFamily="34" charset="-122"/>
                <a:cs typeface="Calibri" pitchFamily="34" charset="-120"/>
              </a:rPr>
              <a:t>  ×  </a:t>
            </a:r>
            <a:pPr algn="l" indent="0" marL="0">
              <a:buNone/>
            </a:pPr>
            <a:r>
              <a:rPr lang="en-US" sz="800" b="1" spc="60" kern="0" dirty="0">
                <a:solidFill>
                  <a:srgbClr val="6E6873"/>
                </a:solidFill>
                <a:latin typeface="Calibri" pitchFamily="34" charset="0"/>
                <a:ea typeface="Calibri" pitchFamily="34" charset="-122"/>
                <a:cs typeface="Calibri" pitchFamily="34" charset="-120"/>
              </a:rPr>
              <a:t>delivr.ai</a:t>
            </a:r>
            <a:pPr algn="l" indent="0" marL="0">
              <a:buNone/>
            </a:pPr>
            <a:r>
              <a:rPr lang="en-US" sz="800" spc="60" kern="0" dirty="0">
                <a:solidFill>
                  <a:srgbClr val="6E6873"/>
                </a:solidFill>
                <a:latin typeface="Calibri" pitchFamily="34" charset="0"/>
                <a:ea typeface="Calibri" pitchFamily="34" charset="-122"/>
                <a:cs typeface="Calibri" pitchFamily="34" charset="-120"/>
              </a:rPr>
              <a:t>      ·      Preview for doTERRA      ·      The Team</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2F2238"/>
        </a:solidFill>
      </p:bgPr>
    </p:bg>
    <p:spTree>
      <p:nvGrpSpPr>
        <p:cNvPr id="1" name=""/>
        <p:cNvGrpSpPr/>
        <p:nvPr/>
      </p:nvGrpSpPr>
      <p:grpSpPr>
        <a:xfrm>
          <a:off x="0" y="0"/>
          <a:ext cx="0" cy="0"/>
          <a:chOff x="0" y="0"/>
          <a:chExt cx="0" cy="0"/>
        </a:xfrm>
      </p:grpSpPr>
      <p:sp>
        <p:nvSpPr>
          <p:cNvPr id="2" name="Text 0"/>
          <p:cNvSpPr/>
          <p:nvPr/>
        </p:nvSpPr>
        <p:spPr>
          <a:xfrm>
            <a:off x="640080" y="566928"/>
            <a:ext cx="10911535" cy="292608"/>
          </a:xfrm>
          <a:prstGeom prst="rect">
            <a:avLst/>
          </a:prstGeom>
          <a:noFill/>
          <a:ln/>
        </p:spPr>
        <p:txBody>
          <a:bodyPr wrap="square" rtlCol="0" anchor="ctr"/>
          <a:lstStyle/>
          <a:p>
            <a:pPr algn="l" indent="0" marL="0">
              <a:buNone/>
            </a:pPr>
            <a:r>
              <a:rPr lang="en-US" sz="1200" b="1" spc="250" kern="0" dirty="0">
                <a:solidFill>
                  <a:srgbClr val="B97FC4"/>
                </a:solidFill>
                <a:latin typeface="Century Gothic" pitchFamily="34" charset="0"/>
                <a:ea typeface="Century Gothic" pitchFamily="34" charset="-122"/>
                <a:cs typeface="Century Gothic" pitchFamily="34" charset="-120"/>
              </a:rPr>
              <a:t>THE ASK</a:t>
            </a:r>
            <a:endParaRPr lang="en-US" sz="1200" dirty="0"/>
          </a:p>
        </p:txBody>
      </p:sp>
      <p:sp>
        <p:nvSpPr>
          <p:cNvPr id="3" name="Text 1"/>
          <p:cNvSpPr/>
          <p:nvPr/>
        </p:nvSpPr>
        <p:spPr>
          <a:xfrm>
            <a:off x="640080" y="1188720"/>
            <a:ext cx="8229600" cy="914400"/>
          </a:xfrm>
          <a:prstGeom prst="rect">
            <a:avLst/>
          </a:prstGeom>
          <a:noFill/>
          <a:ln/>
        </p:spPr>
        <p:txBody>
          <a:bodyPr wrap="square" rtlCol="0" anchor="ctr"/>
          <a:lstStyle/>
          <a:p>
            <a:pPr indent="0" marL="0">
              <a:buNone/>
            </a:pPr>
            <a:r>
              <a:rPr lang="en-US" sz="4400" b="1" dirty="0">
                <a:solidFill>
                  <a:srgbClr val="FFFFFF"/>
                </a:solidFill>
                <a:latin typeface="Century Gothic" pitchFamily="34" charset="0"/>
                <a:ea typeface="Century Gothic" pitchFamily="34" charset="-122"/>
                <a:cs typeface="Century Gothic" pitchFamily="34" charset="-120"/>
              </a:rPr>
              <a:t>Give us an hour.</a:t>
            </a:r>
            <a:endParaRPr lang="en-US" sz="4400" dirty="0"/>
          </a:p>
        </p:txBody>
      </p:sp>
      <p:sp>
        <p:nvSpPr>
          <p:cNvPr id="4" name="Text 2"/>
          <p:cNvSpPr/>
          <p:nvPr/>
        </p:nvSpPr>
        <p:spPr>
          <a:xfrm>
            <a:off x="658368" y="2331720"/>
            <a:ext cx="7680960" cy="1188720"/>
          </a:xfrm>
          <a:prstGeom prst="rect">
            <a:avLst/>
          </a:prstGeom>
          <a:noFill/>
          <a:ln/>
        </p:spPr>
        <p:txBody>
          <a:bodyPr wrap="square" rtlCol="0" anchor="ctr"/>
          <a:lstStyle/>
          <a:p>
            <a:pPr indent="0" marL="0">
              <a:lnSpc>
                <a:spcPct val="112000"/>
              </a:lnSpc>
              <a:buNone/>
            </a:pPr>
            <a:r>
              <a:rPr lang="en-US" sz="1800" dirty="0">
                <a:solidFill>
                  <a:srgbClr val="D9C4DF"/>
                </a:solidFill>
                <a:latin typeface="Calibri" pitchFamily="34" charset="0"/>
                <a:ea typeface="Calibri" pitchFamily="34" charset="-122"/>
                <a:cs typeface="Calibri" pitchFamily="34" charset="-120"/>
              </a:rPr>
              <a:t>We’ll walk you through the full Cyclical Growth System — the ten plays, how it plugs into your existing stack, the pilot terms, and the Year-One model built on your numbers.</a:t>
            </a:r>
            <a:endParaRPr lang="en-US" sz="1800" dirty="0"/>
          </a:p>
        </p:txBody>
      </p:sp>
      <p:sp>
        <p:nvSpPr>
          <p:cNvPr id="5" name="Shape 3"/>
          <p:cNvSpPr/>
          <p:nvPr/>
        </p:nvSpPr>
        <p:spPr>
          <a:xfrm>
            <a:off x="640080" y="3840480"/>
            <a:ext cx="6949440" cy="0"/>
          </a:xfrm>
          <a:prstGeom prst="line">
            <a:avLst/>
          </a:prstGeom>
          <a:noFill/>
          <a:ln w="12700">
            <a:solidFill>
              <a:srgbClr val="5A4A63"/>
            </a:solidFill>
            <a:prstDash val="solid"/>
          </a:ln>
        </p:spPr>
      </p:sp>
      <p:sp>
        <p:nvSpPr>
          <p:cNvPr id="6" name="Text 4"/>
          <p:cNvSpPr/>
          <p:nvPr/>
        </p:nvSpPr>
        <p:spPr>
          <a:xfrm>
            <a:off x="640080" y="4023360"/>
            <a:ext cx="4023360" cy="1371600"/>
          </a:xfrm>
          <a:prstGeom prst="rect">
            <a:avLst/>
          </a:prstGeom>
          <a:noFill/>
          <a:ln/>
        </p:spPr>
        <p:txBody>
          <a:bodyPr wrap="square" rtlCol="0" anchor="ctr"/>
          <a:lstStyle/>
          <a:p>
            <a:pPr algn="l" indent="0" marL="0">
              <a:lnSpc>
                <a:spcPct val="118000"/>
              </a:lnSpc>
              <a:buNone/>
            </a:pPr>
            <a:r>
              <a:rPr lang="en-US" sz="1350" b="1" u="sng" spc="100" kern="0" dirty="0">
                <a:solidFill>
                  <a:srgbClr val="FFFFFF"/>
                </a:solidFill>
                <a:latin typeface="Calibri" pitchFamily="34" charset="0"/>
                <a:ea typeface="Calibri" pitchFamily="34" charset="-122"/>
                <a:cs typeface="Calibri" pitchFamily="34" charset="-120"/>
                <a:hlinkClick r:id="rId1" invalidUrl="" action="" tgtFrame="" tooltip="" history="1" highlightClick="0" endSnd="0">
                  <a:extLst>
                    <a:ext uri="{A12FA001-AC4F-418D-AE19-62706E023703}">
                      <ahyp:hlinkClr xmlns:ahyp="http://schemas.microsoft.com/office/drawing/2018/hyperlinkcolor" val="tx"/>
                    </a:ext>
                  </a:extLst>
                </a:hlinkClick>
              </a:rPr>
              <a:t>JESSICA GRENTNER</a:t>
            </a:r>
            <a:pPr algn="l" indent="0" marL="0">
              <a:lnSpc>
                <a:spcPct val="118000"/>
              </a:lnSpc>
              <a:buNone/>
            </a:pPr>
            <a:endParaRPr lang="en-US" sz="1350" dirty="0"/>
          </a:p>
          <a:p>
            <a:pPr algn="l" indent="0" marL="0">
              <a:lnSpc>
                <a:spcPct val="118000"/>
              </a:lnSpc>
              <a:buNone/>
            </a:pPr>
            <a:r>
              <a:rPr lang="en-US" sz="1200" dirty="0">
                <a:solidFill>
                  <a:srgbClr val="D9C4DF"/>
                </a:solidFill>
                <a:latin typeface="Calibri" pitchFamily="34" charset="0"/>
                <a:ea typeface="Calibri" pitchFamily="34" charset="-122"/>
                <a:cs typeface="Calibri" pitchFamily="34" charset="-120"/>
              </a:rPr>
              <a:t>Net Results Consults  ·  Founder</a:t>
            </a:r>
            <a:endParaRPr lang="en-US" sz="1350" dirty="0"/>
          </a:p>
          <a:p>
            <a:pPr algn="l" indent="0" marL="0">
              <a:lnSpc>
                <a:spcPct val="118000"/>
              </a:lnSpc>
              <a:buNone/>
            </a:pPr>
            <a:endParaRPr lang="en-US" sz="1350" dirty="0"/>
          </a:p>
          <a:p>
            <a:pPr algn="l" indent="0" marL="0">
              <a:lnSpc>
                <a:spcPct val="118000"/>
              </a:lnSpc>
              <a:buNone/>
            </a:pPr>
            <a:r>
              <a:rPr lang="en-US" sz="1100" dirty="0">
                <a:solidFill>
                  <a:srgbClr val="9A8FA3"/>
                </a:solidFill>
                <a:latin typeface="Calibri" pitchFamily="34" charset="0"/>
                <a:ea typeface="Calibri" pitchFamily="34" charset="-122"/>
                <a:cs typeface="Calibri" pitchFamily="34" charset="-120"/>
              </a:rPr>
              <a:t>(406) 249-4486  ·  jessica@netresultsconsults.com</a:t>
            </a:r>
            <a:endParaRPr lang="en-US" sz="1350" dirty="0"/>
          </a:p>
          <a:p>
            <a:pPr algn="l" indent="0" marL="0">
              <a:lnSpc>
                <a:spcPct val="118000"/>
              </a:lnSpc>
              <a:buNone/>
            </a:pPr>
            <a:endParaRPr lang="en-US" sz="1350" dirty="0"/>
          </a:p>
          <a:p>
            <a:pPr algn="l" indent="0" marL="0">
              <a:lnSpc>
                <a:spcPct val="118000"/>
              </a:lnSpc>
              <a:buNone/>
            </a:pPr>
            <a:r>
              <a:rPr lang="en-US" sz="1100" dirty="0">
                <a:solidFill>
                  <a:srgbClr val="9A8FA3"/>
                </a:solidFill>
                <a:latin typeface="Calibri" pitchFamily="34" charset="0"/>
                <a:ea typeface="Calibri" pitchFamily="34" charset="-122"/>
                <a:cs typeface="Calibri" pitchFamily="34" charset="-120"/>
              </a:rPr>
              <a:t>netresultsconsults.com</a:t>
            </a:r>
            <a:endParaRPr lang="en-US" sz="1350" dirty="0"/>
          </a:p>
        </p:txBody>
      </p:sp>
      <p:sp>
        <p:nvSpPr>
          <p:cNvPr id="7" name="Text 5"/>
          <p:cNvSpPr/>
          <p:nvPr/>
        </p:nvSpPr>
        <p:spPr>
          <a:xfrm>
            <a:off x="4800600" y="4023360"/>
            <a:ext cx="4023360" cy="1371600"/>
          </a:xfrm>
          <a:prstGeom prst="rect">
            <a:avLst/>
          </a:prstGeom>
          <a:noFill/>
          <a:ln/>
        </p:spPr>
        <p:txBody>
          <a:bodyPr wrap="square" rtlCol="0" anchor="ctr"/>
          <a:lstStyle/>
          <a:p>
            <a:pPr algn="l" indent="0" marL="0">
              <a:lnSpc>
                <a:spcPct val="118000"/>
              </a:lnSpc>
              <a:buNone/>
            </a:pPr>
            <a:r>
              <a:rPr lang="en-US" sz="1350" b="1" u="sng" spc="100" kern="0" dirty="0">
                <a:solidFill>
                  <a:srgbClr val="FFFFFF"/>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GREGORY KOTOVOS</a:t>
            </a:r>
            <a:pPr algn="l" indent="0" marL="0">
              <a:lnSpc>
                <a:spcPct val="118000"/>
              </a:lnSpc>
              <a:buNone/>
            </a:pPr>
            <a:endParaRPr lang="en-US" sz="1350" dirty="0"/>
          </a:p>
          <a:p>
            <a:pPr algn="l" indent="0" marL="0">
              <a:lnSpc>
                <a:spcPct val="118000"/>
              </a:lnSpc>
              <a:buNone/>
            </a:pPr>
            <a:r>
              <a:rPr lang="en-US" sz="1200" dirty="0">
                <a:solidFill>
                  <a:srgbClr val="D9C4DF"/>
                </a:solidFill>
                <a:latin typeface="Calibri" pitchFamily="34" charset="0"/>
                <a:ea typeface="Calibri" pitchFamily="34" charset="-122"/>
                <a:cs typeface="Calibri" pitchFamily="34" charset="-120"/>
              </a:rPr>
              <a:t>delivr.ai  ·  Co-Founder &amp; Chief Evangelist</a:t>
            </a:r>
            <a:endParaRPr lang="en-US" sz="1350" dirty="0"/>
          </a:p>
          <a:p>
            <a:pPr algn="l" indent="0" marL="0">
              <a:lnSpc>
                <a:spcPct val="118000"/>
              </a:lnSpc>
              <a:buNone/>
            </a:pPr>
            <a:endParaRPr lang="en-US" sz="1350" dirty="0"/>
          </a:p>
          <a:p>
            <a:pPr algn="l" indent="0" marL="0">
              <a:lnSpc>
                <a:spcPct val="118000"/>
              </a:lnSpc>
              <a:buNone/>
            </a:pPr>
            <a:r>
              <a:rPr lang="en-US" sz="1100" dirty="0">
                <a:solidFill>
                  <a:srgbClr val="9A8FA3"/>
                </a:solidFill>
                <a:latin typeface="Calibri" pitchFamily="34" charset="0"/>
                <a:ea typeface="Calibri" pitchFamily="34" charset="-122"/>
                <a:cs typeface="Calibri" pitchFamily="34" charset="-120"/>
              </a:rPr>
              <a:t>(732) 857-7220  ·  gk@delivr.ai</a:t>
            </a:r>
            <a:endParaRPr lang="en-US" sz="1350" dirty="0"/>
          </a:p>
          <a:p>
            <a:pPr algn="l" indent="0" marL="0">
              <a:lnSpc>
                <a:spcPct val="118000"/>
              </a:lnSpc>
              <a:buNone/>
            </a:pPr>
            <a:endParaRPr lang="en-US" sz="1350" dirty="0"/>
          </a:p>
          <a:p>
            <a:pPr algn="l" indent="0" marL="0">
              <a:lnSpc>
                <a:spcPct val="118000"/>
              </a:lnSpc>
              <a:buNone/>
            </a:pPr>
            <a:r>
              <a:rPr lang="en-US" sz="1100" dirty="0">
                <a:solidFill>
                  <a:srgbClr val="9A8FA3"/>
                </a:solidFill>
                <a:latin typeface="Calibri" pitchFamily="34" charset="0"/>
                <a:ea typeface="Calibri" pitchFamily="34" charset="-122"/>
                <a:cs typeface="Calibri" pitchFamily="34" charset="-120"/>
              </a:rPr>
              <a:t>delivr.ai</a:t>
            </a:r>
            <a:endParaRPr lang="en-US" sz="1350" dirty="0"/>
          </a:p>
        </p:txBody>
      </p:sp>
      <p:sp>
        <p:nvSpPr>
          <p:cNvPr id="8" name="Shape 6"/>
          <p:cNvSpPr/>
          <p:nvPr/>
        </p:nvSpPr>
        <p:spPr>
          <a:xfrm>
            <a:off x="8686800" y="2240280"/>
            <a:ext cx="2743200" cy="2743200"/>
          </a:xfrm>
          <a:prstGeom prst="ellipse">
            <a:avLst/>
          </a:prstGeom>
          <a:ln w="15875">
            <a:solidFill>
              <a:srgbClr val="B97FC4"/>
            </a:solidFill>
            <a:prstDash val="solid"/>
          </a:ln>
        </p:spPr>
      </p:sp>
      <p:sp>
        <p:nvSpPr>
          <p:cNvPr id="9" name="Shape 7"/>
          <p:cNvSpPr/>
          <p:nvPr/>
        </p:nvSpPr>
        <p:spPr>
          <a:xfrm>
            <a:off x="9624060" y="2057400"/>
            <a:ext cx="868680" cy="365760"/>
          </a:xfrm>
          <a:prstGeom prst="roundRect">
            <a:avLst>
              <a:gd name="adj" fmla="val 45000"/>
            </a:avLst>
          </a:prstGeom>
          <a:solidFill>
            <a:srgbClr val="8E4A93"/>
          </a:solidFill>
          <a:ln/>
        </p:spPr>
      </p:sp>
      <p:sp>
        <p:nvSpPr>
          <p:cNvPr id="10" name="Text 8"/>
          <p:cNvSpPr/>
          <p:nvPr/>
        </p:nvSpPr>
        <p:spPr>
          <a:xfrm>
            <a:off x="9624060" y="2057400"/>
            <a:ext cx="868680" cy="365760"/>
          </a:xfrm>
          <a:prstGeom prst="rect">
            <a:avLst/>
          </a:prstGeom>
          <a:noFill/>
          <a:ln/>
        </p:spPr>
        <p:txBody>
          <a:bodyPr wrap="square" rtlCol="0" anchor="ctr"/>
          <a:lstStyle/>
          <a:p>
            <a:pPr algn="ctr" indent="0" marL="0">
              <a:buNone/>
            </a:pPr>
            <a:r>
              <a:rPr lang="en-US" sz="1000" b="1" spc="100" kern="0" dirty="0">
                <a:solidFill>
                  <a:srgbClr val="FFFFFF"/>
                </a:solidFill>
                <a:latin typeface="Century Gothic" pitchFamily="34" charset="0"/>
                <a:ea typeface="Century Gothic" pitchFamily="34" charset="-122"/>
                <a:cs typeface="Century Gothic" pitchFamily="34" charset="-120"/>
              </a:rPr>
              <a:t>RECOVER</a:t>
            </a:r>
            <a:endParaRPr lang="en-US" sz="1000" dirty="0"/>
          </a:p>
        </p:txBody>
      </p:sp>
      <p:sp>
        <p:nvSpPr>
          <p:cNvPr id="11" name="Shape 9"/>
          <p:cNvSpPr/>
          <p:nvPr/>
        </p:nvSpPr>
        <p:spPr>
          <a:xfrm>
            <a:off x="10995660" y="3429000"/>
            <a:ext cx="868680" cy="365760"/>
          </a:xfrm>
          <a:prstGeom prst="roundRect">
            <a:avLst>
              <a:gd name="adj" fmla="val 45000"/>
            </a:avLst>
          </a:prstGeom>
          <a:solidFill>
            <a:srgbClr val="8E4A93"/>
          </a:solidFill>
          <a:ln/>
        </p:spPr>
      </p:sp>
      <p:sp>
        <p:nvSpPr>
          <p:cNvPr id="12" name="Text 10"/>
          <p:cNvSpPr/>
          <p:nvPr/>
        </p:nvSpPr>
        <p:spPr>
          <a:xfrm>
            <a:off x="10995660" y="3429000"/>
            <a:ext cx="868680" cy="365760"/>
          </a:xfrm>
          <a:prstGeom prst="rect">
            <a:avLst/>
          </a:prstGeom>
          <a:noFill/>
          <a:ln/>
        </p:spPr>
        <p:txBody>
          <a:bodyPr wrap="square" rtlCol="0" anchor="ctr"/>
          <a:lstStyle/>
          <a:p>
            <a:pPr algn="ctr" indent="0" marL="0">
              <a:buNone/>
            </a:pPr>
            <a:r>
              <a:rPr lang="en-US" sz="1000" b="1" spc="100" kern="0" dirty="0">
                <a:solidFill>
                  <a:srgbClr val="FFFFFF"/>
                </a:solidFill>
                <a:latin typeface="Century Gothic" pitchFamily="34" charset="0"/>
                <a:ea typeface="Century Gothic" pitchFamily="34" charset="-122"/>
                <a:cs typeface="Century Gothic" pitchFamily="34" charset="-120"/>
              </a:rPr>
              <a:t>CONVERT</a:t>
            </a:r>
            <a:endParaRPr lang="en-US" sz="1000" dirty="0"/>
          </a:p>
        </p:txBody>
      </p:sp>
      <p:sp>
        <p:nvSpPr>
          <p:cNvPr id="13" name="Shape 11"/>
          <p:cNvSpPr/>
          <p:nvPr/>
        </p:nvSpPr>
        <p:spPr>
          <a:xfrm>
            <a:off x="9624060" y="4800600"/>
            <a:ext cx="868680" cy="365760"/>
          </a:xfrm>
          <a:prstGeom prst="roundRect">
            <a:avLst>
              <a:gd name="adj" fmla="val 45000"/>
            </a:avLst>
          </a:prstGeom>
          <a:solidFill>
            <a:srgbClr val="8E4A93"/>
          </a:solidFill>
          <a:ln/>
        </p:spPr>
      </p:sp>
      <p:sp>
        <p:nvSpPr>
          <p:cNvPr id="14" name="Text 12"/>
          <p:cNvSpPr/>
          <p:nvPr/>
        </p:nvSpPr>
        <p:spPr>
          <a:xfrm>
            <a:off x="9624060" y="4800600"/>
            <a:ext cx="868680" cy="365760"/>
          </a:xfrm>
          <a:prstGeom prst="rect">
            <a:avLst/>
          </a:prstGeom>
          <a:noFill/>
          <a:ln/>
        </p:spPr>
        <p:txBody>
          <a:bodyPr wrap="square" rtlCol="0" anchor="ctr"/>
          <a:lstStyle/>
          <a:p>
            <a:pPr algn="ctr" indent="0" marL="0">
              <a:buNone/>
            </a:pPr>
            <a:r>
              <a:rPr lang="en-US" sz="1000" b="1" spc="100" kern="0" dirty="0">
                <a:solidFill>
                  <a:srgbClr val="FFFFFF"/>
                </a:solidFill>
                <a:latin typeface="Century Gothic" pitchFamily="34" charset="0"/>
                <a:ea typeface="Century Gothic" pitchFamily="34" charset="-122"/>
                <a:cs typeface="Century Gothic" pitchFamily="34" charset="-120"/>
              </a:rPr>
              <a:t>RETAIN</a:t>
            </a:r>
            <a:endParaRPr lang="en-US" sz="1000" dirty="0"/>
          </a:p>
        </p:txBody>
      </p:sp>
      <p:sp>
        <p:nvSpPr>
          <p:cNvPr id="15" name="Shape 13"/>
          <p:cNvSpPr/>
          <p:nvPr/>
        </p:nvSpPr>
        <p:spPr>
          <a:xfrm>
            <a:off x="8252460" y="3429000"/>
            <a:ext cx="868680" cy="365760"/>
          </a:xfrm>
          <a:prstGeom prst="roundRect">
            <a:avLst>
              <a:gd name="adj" fmla="val 45000"/>
            </a:avLst>
          </a:prstGeom>
          <a:solidFill>
            <a:srgbClr val="8E4A93"/>
          </a:solidFill>
          <a:ln/>
        </p:spPr>
      </p:sp>
      <p:sp>
        <p:nvSpPr>
          <p:cNvPr id="16" name="Text 14"/>
          <p:cNvSpPr/>
          <p:nvPr/>
        </p:nvSpPr>
        <p:spPr>
          <a:xfrm>
            <a:off x="8252460" y="3429000"/>
            <a:ext cx="868680" cy="365760"/>
          </a:xfrm>
          <a:prstGeom prst="rect">
            <a:avLst/>
          </a:prstGeom>
          <a:noFill/>
          <a:ln/>
        </p:spPr>
        <p:txBody>
          <a:bodyPr wrap="square" rtlCol="0" anchor="ctr"/>
          <a:lstStyle/>
          <a:p>
            <a:pPr algn="ctr" indent="0" marL="0">
              <a:buNone/>
            </a:pPr>
            <a:r>
              <a:rPr lang="en-US" sz="1000" b="1" spc="100" kern="0" dirty="0">
                <a:solidFill>
                  <a:srgbClr val="FFFFFF"/>
                </a:solidFill>
                <a:latin typeface="Century Gothic" pitchFamily="34" charset="0"/>
                <a:ea typeface="Century Gothic" pitchFamily="34" charset="-122"/>
                <a:cs typeface="Century Gothic" pitchFamily="34" charset="-120"/>
              </a:rPr>
              <a:t>RECRUIT</a:t>
            </a:r>
            <a:endParaRPr lang="en-US" sz="1000" dirty="0"/>
          </a:p>
        </p:txBody>
      </p:sp>
      <p:sp>
        <p:nvSpPr>
          <p:cNvPr id="17" name="Text 15"/>
          <p:cNvSpPr/>
          <p:nvPr/>
        </p:nvSpPr>
        <p:spPr>
          <a:xfrm>
            <a:off x="9235440" y="3246120"/>
            <a:ext cx="1645920" cy="731520"/>
          </a:xfrm>
          <a:prstGeom prst="rect">
            <a:avLst/>
          </a:prstGeom>
          <a:noFill/>
          <a:ln/>
        </p:spPr>
        <p:txBody>
          <a:bodyPr wrap="square" rtlCol="0" anchor="ctr"/>
          <a:lstStyle/>
          <a:p>
            <a:pPr algn="ctr" indent="0" marL="0">
              <a:lnSpc>
                <a:spcPct val="95000"/>
              </a:lnSpc>
              <a:buNone/>
            </a:pPr>
            <a:r>
              <a:rPr lang="en-US" sz="2200" b="1" dirty="0">
                <a:solidFill>
                  <a:srgbClr val="B97FC4"/>
                </a:solidFill>
                <a:latin typeface="Century Gothic" pitchFamily="34" charset="0"/>
                <a:ea typeface="Century Gothic" pitchFamily="34" charset="-122"/>
                <a:cs typeface="Century Gothic" pitchFamily="34" charset="-120"/>
              </a:rPr>
              <a:t>$2B</a:t>
            </a:r>
            <a:pPr algn="ctr" indent="0" marL="0">
              <a:lnSpc>
                <a:spcPct val="95000"/>
              </a:lnSpc>
              <a:buNone/>
            </a:pPr>
            <a:endParaRPr lang="en-US" sz="2200" dirty="0"/>
          </a:p>
          <a:p>
            <a:pPr algn="ctr" indent="0" marL="0">
              <a:lnSpc>
                <a:spcPct val="95000"/>
              </a:lnSpc>
              <a:buNone/>
            </a:pPr>
            <a:r>
              <a:rPr lang="en-US" sz="1050" dirty="0">
                <a:solidFill>
                  <a:srgbClr val="D9C4DF"/>
                </a:solidFill>
                <a:latin typeface="Calibri" pitchFamily="34" charset="0"/>
                <a:ea typeface="Calibri" pitchFamily="34" charset="-122"/>
                <a:cs typeface="Calibri" pitchFamily="34" charset="-120"/>
              </a:rPr>
              <a:t>flywheel</a:t>
            </a:r>
            <a:endParaRPr lang="en-US" sz="2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Net Results Consults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Cyclical Growth System - Preview for doTERRA</dc:title>
  <dc:subject>PptxGenJS Presentation</dc:subject>
  <dc:creator>Net Results Consults x delivr.ai</dc:creator>
  <cp:lastModifiedBy>Net Results Consults x delivr.ai</cp:lastModifiedBy>
  <cp:revision>1</cp:revision>
  <dcterms:created xsi:type="dcterms:W3CDTF">2026-06-08T18:30:20Z</dcterms:created>
  <dcterms:modified xsi:type="dcterms:W3CDTF">2026-06-08T18:30:20Z</dcterms:modified>
</cp:coreProperties>
</file>